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000000"/>
          </p15:clr>
        </p15:guide>
        <p15:guide id="2" pos="383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D40095-9473-4F88-8473-FE15AE6D03F7}">
  <a:tblStyle styleId="{E7D40095-9473-4F88-8473-FE15AE6D03F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CE6"/>
          </a:solidFill>
        </a:fill>
      </a:tcStyle>
    </a:wholeTbl>
    <a:band1H>
      <a:tcTxStyle/>
      <a:tcStyle>
        <a:fill>
          <a:solidFill>
            <a:srgbClr val="F5D8CA"/>
          </a:solidFill>
        </a:fill>
      </a:tcStyle>
    </a:band1H>
    <a:band2H>
      <a:tcTxStyle/>
    </a:band2H>
    <a:band1V>
      <a:tcTxStyle/>
      <a:tcStyle>
        <a:fill>
          <a:solidFill>
            <a:srgbClr val="F5D8C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8"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2" name="Google Shape;2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0" name="Google Shape;2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0" name="Google Shape;2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9" name="Google Shape;2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8" name="Google Shape;2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7" name="Google Shape;2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6" name="Google Shape;2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4" name="Google Shape;3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12" name="Google Shape;3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0" name="Google Shape;32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9" name="Google Shape;3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7" name="Google Shape;3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45" name="Google Shape;3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53" name="Google Shape;35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7" name="Google Shape;3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91" name="Google Shape;3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08" name="Google Shape;4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18" name="Google Shape;4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42" name="Google Shape;4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49" name="Google Shape;4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56" name="Google Shape;4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3" name="Google Shape;4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70" name="Google Shape;4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79" name="Google Shape;47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88" name="Google Shape;48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96" name="Google Shape;49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04" name="Google Shape;50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12" name="Google Shape;51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20" name="Google Shape;52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28" name="Google Shape;5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36" name="Google Shape;53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44" name="Google Shape;5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52" name="Google Shape;5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60" name="Google Shape;56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68" name="Google Shape;56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76" name="Google Shape;57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84" name="Google Shape;5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92" name="Google Shape;59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00" name="Google Shape;60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08" name="Google Shape;6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16" name="Google Shape;61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24" name="Google Shape;62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32" name="Google Shape;63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40" name="Google Shape;64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48" name="Google Shape;64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55" name="Google Shape;65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63" name="Google Shape;6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9" name="Google Shape;1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9" name="Google Shape;2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7" name="Google Shape;2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4" name="Shape 24"/>
        <p:cNvGrpSpPr/>
        <p:nvPr/>
      </p:nvGrpSpPr>
      <p:grpSpPr>
        <a:xfrm>
          <a:off x="0" y="0"/>
          <a:ext cx="0" cy="0"/>
          <a:chOff x="0" y="0"/>
          <a:chExt cx="0" cy="0"/>
        </a:xfrm>
      </p:grpSpPr>
      <p:sp>
        <p:nvSpPr>
          <p:cNvPr id="25" name="Google Shape;25;p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9" name="Google Shape;29;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9"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4" name="Google Shape;44;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
          <p:cNvSpPr/>
          <p:nvPr>
            <p:ph idx="2" type="pic"/>
          </p:nvPr>
        </p:nvSpPr>
        <p:spPr>
          <a:xfrm>
            <a:off x="15" y="0"/>
            <a:ext cx="12191985" cy="4915076"/>
          </a:xfrm>
          <a:prstGeom prst="rect">
            <a:avLst/>
          </a:prstGeom>
          <a:noFill/>
          <a:ln>
            <a:noFill/>
          </a:ln>
        </p:spPr>
      </p:sp>
      <p:sp>
        <p:nvSpPr>
          <p:cNvPr id="83" name="Google Shape;83;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3"/>
          <p:cNvSpPr/>
          <p:nvPr/>
        </p:nvSpPr>
        <p:spPr>
          <a:xfrm>
            <a:off x="0" y="634193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 name="Google Shape;107;p13"/>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08" name="Google Shape;108;p13"/>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3"/>
          <p:cNvSpPr/>
          <p:nvPr/>
        </p:nvSpPr>
        <p:spPr>
          <a:xfrm>
            <a:off x="1507" y="4953000"/>
            <a:ext cx="12188952" cy="19050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txBox="1"/>
          <p:nvPr/>
        </p:nvSpPr>
        <p:spPr>
          <a:xfrm>
            <a:off x="1066800" y="5252936"/>
            <a:ext cx="10058400" cy="1028715"/>
          </a:xfrm>
          <a:prstGeom prst="rect">
            <a:avLst/>
          </a:prstGeom>
          <a:noFill/>
          <a:ln>
            <a:noFill/>
          </a:ln>
        </p:spPr>
        <p:txBody>
          <a:bodyPr anchorCtr="0" anchor="b" bIns="45700" lIns="91425" spcFirstLastPara="1" rIns="91425" wrap="square" tIns="45700">
            <a:normAutofit/>
          </a:bodyPr>
          <a:lstStyle/>
          <a:p>
            <a:pPr indent="0" lvl="0" marL="0" marR="0" rtl="0" algn="ctr">
              <a:lnSpc>
                <a:spcPct val="85000"/>
              </a:lnSpc>
              <a:spcBef>
                <a:spcPts val="0"/>
              </a:spcBef>
              <a:spcAft>
                <a:spcPts val="0"/>
              </a:spcAft>
              <a:buClr>
                <a:srgbClr val="000000"/>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ONLINE BUS BOOKING SYSTEM</a:t>
            </a:r>
            <a:endParaRPr b="0" i="0" sz="3000" u="none" cap="none" strike="noStrike">
              <a:solidFill>
                <a:srgbClr val="000000"/>
              </a:solidFill>
              <a:latin typeface="Times New Roman"/>
              <a:ea typeface="Times New Roman"/>
              <a:cs typeface="Times New Roman"/>
              <a:sym typeface="Times New Roman"/>
            </a:endParaRPr>
          </a:p>
          <a:p>
            <a:pPr indent="0" lvl="0" marL="0" marR="0" rtl="0" algn="ctr">
              <a:lnSpc>
                <a:spcPct val="85000"/>
              </a:lnSpc>
              <a:spcBef>
                <a:spcPts val="600"/>
              </a:spcBef>
              <a:spcAft>
                <a:spcPts val="0"/>
              </a:spcAft>
              <a:buClr>
                <a:srgbClr val="000000"/>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GROUP- 02</a:t>
            </a:r>
            <a:endParaRPr b="0" i="0" sz="3000" u="none" cap="none" strike="noStrike">
              <a:solidFill>
                <a:srgbClr val="000000"/>
              </a:solidFill>
              <a:latin typeface="Times New Roman"/>
              <a:ea typeface="Times New Roman"/>
              <a:cs typeface="Times New Roman"/>
              <a:sym typeface="Times New Roman"/>
            </a:endParaRPr>
          </a:p>
        </p:txBody>
      </p:sp>
      <p:sp>
        <p:nvSpPr>
          <p:cNvPr id="111" name="Google Shape;111;p13"/>
          <p:cNvSpPr/>
          <p:nvPr/>
        </p:nvSpPr>
        <p:spPr>
          <a:xfrm>
            <a:off x="1507" y="4906176"/>
            <a:ext cx="12188952" cy="64008"/>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txBox="1"/>
          <p:nvPr/>
        </p:nvSpPr>
        <p:spPr>
          <a:xfrm>
            <a:off x="5637224" y="1746591"/>
            <a:ext cx="5635500" cy="13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51"/>
              <a:buFont typeface="Arial"/>
              <a:buNone/>
            </a:pPr>
            <a:r>
              <a:rPr b="1" i="0" lang="en-US" sz="8050" u="none" cap="none" strike="noStrike">
                <a:solidFill>
                  <a:srgbClr val="1F8084"/>
                </a:solidFill>
                <a:latin typeface="Times New Roman"/>
                <a:ea typeface="Times New Roman"/>
                <a:cs typeface="Times New Roman"/>
                <a:sym typeface="Times New Roman"/>
              </a:rPr>
              <a:t>L</a:t>
            </a:r>
            <a:r>
              <a:rPr b="1" i="0" lang="en-US" sz="8050" u="none" cap="none" strike="noStrike">
                <a:solidFill>
                  <a:srgbClr val="434547"/>
                </a:solidFill>
                <a:latin typeface="Times New Roman"/>
                <a:ea typeface="Times New Roman"/>
                <a:cs typeface="Times New Roman"/>
                <a:sym typeface="Times New Roman"/>
              </a:rPr>
              <a:t>ets</a:t>
            </a:r>
            <a:r>
              <a:rPr b="1" i="0" lang="en-US" sz="8050" u="none" cap="none" strike="noStrike">
                <a:solidFill>
                  <a:srgbClr val="1F8084"/>
                </a:solidFill>
                <a:latin typeface="Times New Roman"/>
                <a:ea typeface="Times New Roman"/>
                <a:cs typeface="Times New Roman"/>
                <a:sym typeface="Times New Roman"/>
              </a:rPr>
              <a:t>T</a:t>
            </a:r>
            <a:r>
              <a:rPr b="1" i="0" lang="en-US" sz="8050" u="none" cap="none" strike="noStrike">
                <a:solidFill>
                  <a:srgbClr val="434547"/>
                </a:solidFill>
                <a:latin typeface="Times New Roman"/>
                <a:ea typeface="Times New Roman"/>
                <a:cs typeface="Times New Roman"/>
                <a:sym typeface="Times New Roman"/>
              </a:rPr>
              <a:t>ravel</a:t>
            </a:r>
            <a:endParaRPr b="1" i="0" sz="4400" u="none" cap="none" strike="noStrike">
              <a:solidFill>
                <a:srgbClr val="434547"/>
              </a:solidFill>
              <a:latin typeface="Times New Roman"/>
              <a:ea typeface="Times New Roman"/>
              <a:cs typeface="Times New Roman"/>
              <a:sym typeface="Times New Roman"/>
            </a:endParaRPr>
          </a:p>
        </p:txBody>
      </p:sp>
      <p:pic>
        <p:nvPicPr>
          <p:cNvPr id="113" name="Google Shape;113;p13"/>
          <p:cNvPicPr preferRelativeResize="0"/>
          <p:nvPr/>
        </p:nvPicPr>
        <p:blipFill rotWithShape="1">
          <a:blip r:embed="rId3">
            <a:alphaModFix/>
          </a:blip>
          <a:srcRect b="0" l="0" r="0" t="0"/>
          <a:stretch/>
        </p:blipFill>
        <p:spPr>
          <a:xfrm>
            <a:off x="933675" y="373938"/>
            <a:ext cx="4077025" cy="4077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nvSpPr>
        <p:spPr>
          <a:xfrm>
            <a:off x="4627207" y="352475"/>
            <a:ext cx="4902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600" u="none" cap="none" strike="noStrike">
                <a:solidFill>
                  <a:srgbClr val="1F8084"/>
                </a:solidFill>
                <a:latin typeface="Times New Roman"/>
                <a:ea typeface="Times New Roman"/>
                <a:cs typeface="Times New Roman"/>
                <a:sym typeface="Times New Roman"/>
              </a:rPr>
              <a:t>ENTITY MODULE</a:t>
            </a:r>
            <a:r>
              <a:rPr b="1" i="0" lang="en-US" sz="3600" u="none" cap="none" strike="noStrike">
                <a:solidFill>
                  <a:schemeClr val="dk1"/>
                </a:solidFill>
                <a:latin typeface="Times New Roman"/>
                <a:ea typeface="Times New Roman"/>
                <a:cs typeface="Times New Roman"/>
                <a:sym typeface="Times New Roman"/>
              </a:rPr>
              <a:t> </a:t>
            </a:r>
            <a:endParaRPr b="0" i="0" sz="3600" u="none" cap="none" strike="noStrike">
              <a:solidFill>
                <a:schemeClr val="dk1"/>
              </a:solidFill>
              <a:latin typeface="Calibri"/>
              <a:ea typeface="Calibri"/>
              <a:cs typeface="Calibri"/>
              <a:sym typeface="Calibri"/>
            </a:endParaRPr>
          </a:p>
        </p:txBody>
      </p:sp>
      <p:sp>
        <p:nvSpPr>
          <p:cNvPr id="245" name="Google Shape;245;p22"/>
          <p:cNvSpPr txBox="1"/>
          <p:nvPr/>
        </p:nvSpPr>
        <p:spPr>
          <a:xfrm>
            <a:off x="290250" y="1084600"/>
            <a:ext cx="11155500" cy="5171700"/>
          </a:xfrm>
          <a:prstGeom prst="rect">
            <a:avLst/>
          </a:prstGeom>
          <a:noFill/>
          <a:ln>
            <a:noFill/>
          </a:ln>
        </p:spPr>
        <p:txBody>
          <a:bodyPr anchorCtr="0" anchor="t" bIns="45700" lIns="91425" spcFirstLastPara="1" rIns="91425" wrap="square" tIns="45700">
            <a:spAutoFit/>
          </a:bodyPr>
          <a:lstStyle/>
          <a:p>
            <a:pPr indent="-368300" lvl="0" marL="457200" marR="0" rtl="0" algn="just">
              <a:lnSpc>
                <a:spcPct val="100000"/>
              </a:lnSpc>
              <a:spcBef>
                <a:spcPts val="0"/>
              </a:spcBef>
              <a:spcAft>
                <a:spcPts val="0"/>
              </a:spcAft>
              <a:buClr>
                <a:schemeClr val="dk1"/>
              </a:buClr>
              <a:buSzPts val="2200"/>
              <a:buFont typeface="Times New Roman"/>
              <a:buChar char="●"/>
            </a:pPr>
            <a:r>
              <a:rPr b="0" i="0" lang="en-US" sz="2200" u="none" cap="none" strike="noStrike">
                <a:solidFill>
                  <a:schemeClr val="dk1"/>
                </a:solidFill>
                <a:latin typeface="Times New Roman"/>
                <a:ea typeface="Times New Roman"/>
                <a:cs typeface="Times New Roman"/>
                <a:sym typeface="Times New Roman"/>
              </a:rPr>
              <a:t>Entity module defines the basic entities required for this application that are stored in the database. Each entity is represented in the form of tables in the Database.</a:t>
            </a:r>
            <a:endParaRPr b="0" i="0" sz="2200" u="none" cap="none" strike="noStrike">
              <a:solidFill>
                <a:schemeClr val="dk1"/>
              </a:solidFill>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b="0" i="0" lang="en-US" sz="2200" u="none" cap="none" strike="noStrike">
                <a:solidFill>
                  <a:schemeClr val="dk1"/>
                </a:solidFill>
                <a:latin typeface="Times New Roman"/>
                <a:ea typeface="Times New Roman"/>
                <a:cs typeface="Times New Roman"/>
                <a:sym typeface="Times New Roman"/>
              </a:rPr>
              <a:t>Those entities are </a:t>
            </a:r>
            <a:endParaRPr b="0" i="0" sz="2200" u="none" cap="none" strike="noStrike">
              <a:solidFill>
                <a:schemeClr val="dk1"/>
              </a:solidFill>
              <a:latin typeface="Times New Roman"/>
              <a:ea typeface="Times New Roman"/>
              <a:cs typeface="Times New Roman"/>
              <a:sym typeface="Times New Roman"/>
            </a:endParaRPr>
          </a:p>
          <a:p>
            <a:pPr indent="-368300" lvl="2" marL="1371600" marR="0" rtl="0" algn="just">
              <a:lnSpc>
                <a:spcPct val="100000"/>
              </a:lnSpc>
              <a:spcBef>
                <a:spcPts val="0"/>
              </a:spcBef>
              <a:spcAft>
                <a:spcPts val="0"/>
              </a:spcAft>
              <a:buClr>
                <a:srgbClr val="000000"/>
              </a:buClr>
              <a:buSzPts val="2200"/>
              <a:buFont typeface="Times New Roman"/>
              <a:buChar char="■"/>
            </a:pPr>
            <a:r>
              <a:rPr b="1" i="0" lang="en-US" sz="2200" u="none" cap="none" strike="noStrike">
                <a:solidFill>
                  <a:srgbClr val="1F8084"/>
                </a:solidFill>
                <a:latin typeface="Times New Roman"/>
                <a:ea typeface="Times New Roman"/>
                <a:cs typeface="Times New Roman"/>
                <a:sym typeface="Times New Roman"/>
              </a:rPr>
              <a:t>Admin:</a:t>
            </a:r>
            <a:r>
              <a:rPr b="0" i="0" lang="en-US" sz="2200" u="none" cap="none" strike="noStrike">
                <a:solidFill>
                  <a:schemeClr val="dk1"/>
                </a:solidFill>
                <a:latin typeface="Times New Roman"/>
                <a:ea typeface="Times New Roman"/>
                <a:cs typeface="Times New Roman"/>
                <a:sym typeface="Times New Roman"/>
              </a:rPr>
              <a:t> Defines the Admin entity with 3 properties which are Admin ID, Admin Name and Password.</a:t>
            </a:r>
            <a:endParaRPr b="0" i="0" sz="2200" u="none" cap="none" strike="noStrike">
              <a:solidFill>
                <a:schemeClr val="dk1"/>
              </a:solidFill>
              <a:latin typeface="Times New Roman"/>
              <a:ea typeface="Times New Roman"/>
              <a:cs typeface="Times New Roman"/>
              <a:sym typeface="Times New Roman"/>
            </a:endParaRPr>
          </a:p>
          <a:p>
            <a:pPr indent="-368300" lvl="2" marL="1371600" marR="0" rtl="0" algn="just">
              <a:lnSpc>
                <a:spcPct val="100000"/>
              </a:lnSpc>
              <a:spcBef>
                <a:spcPts val="0"/>
              </a:spcBef>
              <a:spcAft>
                <a:spcPts val="0"/>
              </a:spcAft>
              <a:buClr>
                <a:srgbClr val="000000"/>
              </a:buClr>
              <a:buSzPts val="2200"/>
              <a:buFont typeface="Times New Roman"/>
              <a:buChar char="■"/>
            </a:pPr>
            <a:r>
              <a:rPr b="1" i="0" lang="en-US" sz="2200" u="none" cap="none" strike="noStrike">
                <a:solidFill>
                  <a:srgbClr val="1F8084"/>
                </a:solidFill>
                <a:latin typeface="Times New Roman"/>
                <a:ea typeface="Times New Roman"/>
                <a:cs typeface="Times New Roman"/>
                <a:sym typeface="Times New Roman"/>
              </a:rPr>
              <a:t>Booking Details</a:t>
            </a:r>
            <a:r>
              <a:rPr b="1" i="0" lang="en-US" sz="2200" u="none" cap="none" strike="noStrike">
                <a:solidFill>
                  <a:schemeClr val="dk1"/>
                </a:solidFill>
                <a:latin typeface="Times New Roman"/>
                <a:ea typeface="Times New Roman"/>
                <a:cs typeface="Times New Roman"/>
                <a:sym typeface="Times New Roman"/>
              </a:rPr>
              <a:t>:</a:t>
            </a:r>
            <a:r>
              <a:rPr b="0" i="0" lang="en-US" sz="2200" u="none" cap="none" strike="noStrike">
                <a:solidFill>
                  <a:schemeClr val="dk1"/>
                </a:solidFill>
                <a:latin typeface="Times New Roman"/>
                <a:ea typeface="Times New Roman"/>
                <a:cs typeface="Times New Roman"/>
                <a:sym typeface="Times New Roman"/>
              </a:rPr>
              <a:t> Defines the entity with following properties. Booking ID, Booking Date, Booking Time, Total Cost, Bus Number and User ID.</a:t>
            </a:r>
            <a:endParaRPr b="0" i="0" sz="2200" u="none" cap="none" strike="noStrike">
              <a:solidFill>
                <a:schemeClr val="dk1"/>
              </a:solidFill>
              <a:latin typeface="Times New Roman"/>
              <a:ea typeface="Times New Roman"/>
              <a:cs typeface="Times New Roman"/>
              <a:sym typeface="Times New Roman"/>
            </a:endParaRPr>
          </a:p>
          <a:p>
            <a:pPr indent="-368300" lvl="2" marL="1371600" marR="0" rtl="0" algn="just">
              <a:lnSpc>
                <a:spcPct val="100000"/>
              </a:lnSpc>
              <a:spcBef>
                <a:spcPts val="0"/>
              </a:spcBef>
              <a:spcAft>
                <a:spcPts val="0"/>
              </a:spcAft>
              <a:buClr>
                <a:srgbClr val="000000"/>
              </a:buClr>
              <a:buSzPts val="2200"/>
              <a:buFont typeface="Times New Roman"/>
              <a:buChar char="■"/>
            </a:pPr>
            <a:r>
              <a:rPr b="1" i="0" lang="en-US" sz="2200" u="none" cap="none" strike="noStrike">
                <a:solidFill>
                  <a:srgbClr val="1F8084"/>
                </a:solidFill>
                <a:latin typeface="Times New Roman"/>
                <a:ea typeface="Times New Roman"/>
                <a:cs typeface="Times New Roman"/>
                <a:sym typeface="Times New Roman"/>
              </a:rPr>
              <a:t>Bus Details:</a:t>
            </a:r>
            <a:r>
              <a:rPr b="0" i="0" lang="en-US" sz="2200" u="none" cap="none" strike="noStrike">
                <a:solidFill>
                  <a:schemeClr val="dk1"/>
                </a:solidFill>
                <a:latin typeface="Times New Roman"/>
                <a:ea typeface="Times New Roman"/>
                <a:cs typeface="Times New Roman"/>
                <a:sym typeface="Times New Roman"/>
              </a:rPr>
              <a:t> It has following properties. Bus number, Departure stop, Arrival stop, Available seats, Departure date, Arrival date, Arrival time, Departure time, Bus vendor and Cost.</a:t>
            </a:r>
            <a:endParaRPr b="0" i="0" sz="2200" u="none" cap="none" strike="noStrike">
              <a:solidFill>
                <a:schemeClr val="dk1"/>
              </a:solidFill>
              <a:latin typeface="Times New Roman"/>
              <a:ea typeface="Times New Roman"/>
              <a:cs typeface="Times New Roman"/>
              <a:sym typeface="Times New Roman"/>
            </a:endParaRPr>
          </a:p>
          <a:p>
            <a:pPr indent="-368300" lvl="2" marL="1371600" marR="0" rtl="0" algn="just">
              <a:lnSpc>
                <a:spcPct val="100000"/>
              </a:lnSpc>
              <a:spcBef>
                <a:spcPts val="0"/>
              </a:spcBef>
              <a:spcAft>
                <a:spcPts val="0"/>
              </a:spcAft>
              <a:buClr>
                <a:srgbClr val="000000"/>
              </a:buClr>
              <a:buSzPts val="2200"/>
              <a:buFont typeface="Times New Roman"/>
              <a:buChar char="■"/>
            </a:pPr>
            <a:r>
              <a:rPr b="1" i="0" lang="en-US" sz="2200" u="none" cap="none" strike="noStrike">
                <a:solidFill>
                  <a:srgbClr val="1F8084"/>
                </a:solidFill>
                <a:latin typeface="Times New Roman"/>
                <a:ea typeface="Times New Roman"/>
                <a:cs typeface="Times New Roman"/>
                <a:sym typeface="Times New Roman"/>
              </a:rPr>
              <a:t>Passenger:</a:t>
            </a:r>
            <a:r>
              <a:rPr b="0" i="0" lang="en-US" sz="2200" u="none" cap="none" strike="noStrike">
                <a:solidFill>
                  <a:schemeClr val="dk1"/>
                </a:solidFill>
                <a:latin typeface="Times New Roman"/>
                <a:ea typeface="Times New Roman"/>
                <a:cs typeface="Times New Roman"/>
                <a:sym typeface="Times New Roman"/>
              </a:rPr>
              <a:t> It is defined with following properties Passenger ID, Name, Age and Luggage.</a:t>
            </a:r>
            <a:endParaRPr b="0" i="0" sz="2200" u="none" cap="none" strike="noStrike">
              <a:solidFill>
                <a:schemeClr val="dk1"/>
              </a:solidFill>
              <a:latin typeface="Times New Roman"/>
              <a:ea typeface="Times New Roman"/>
              <a:cs typeface="Times New Roman"/>
              <a:sym typeface="Times New Roman"/>
            </a:endParaRPr>
          </a:p>
          <a:p>
            <a:pPr indent="-368300" lvl="2" marL="1371600" marR="0" rtl="0" algn="just">
              <a:lnSpc>
                <a:spcPct val="100000"/>
              </a:lnSpc>
              <a:spcBef>
                <a:spcPts val="0"/>
              </a:spcBef>
              <a:spcAft>
                <a:spcPts val="0"/>
              </a:spcAft>
              <a:buClr>
                <a:srgbClr val="000000"/>
              </a:buClr>
              <a:buSzPts val="2200"/>
              <a:buFont typeface="Times New Roman"/>
              <a:buChar char="■"/>
            </a:pPr>
            <a:r>
              <a:rPr b="1" i="0" lang="en-US" sz="2200" u="none" cap="none" strike="noStrike">
                <a:solidFill>
                  <a:srgbClr val="1F8084"/>
                </a:solidFill>
                <a:latin typeface="Times New Roman"/>
                <a:ea typeface="Times New Roman"/>
                <a:cs typeface="Times New Roman"/>
                <a:sym typeface="Times New Roman"/>
              </a:rPr>
              <a:t>User:</a:t>
            </a:r>
            <a:r>
              <a:rPr b="0" i="0" lang="en-US" sz="2200" u="none" cap="none" strike="noStrike">
                <a:solidFill>
                  <a:schemeClr val="dk1"/>
                </a:solidFill>
                <a:latin typeface="Times New Roman"/>
                <a:ea typeface="Times New Roman"/>
                <a:cs typeface="Times New Roman"/>
                <a:sym typeface="Times New Roman"/>
              </a:rPr>
              <a:t> It has following properties such as User ID, User Name, Password, Email and Phone. User entity is related with Booking details entity in one to many relationship. </a:t>
            </a:r>
            <a:endParaRPr b="0" i="0" sz="2200" u="none" cap="none" strike="noStrike">
              <a:solidFill>
                <a:schemeClr val="dk1"/>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246" name="Google Shape;246;p22"/>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2"/>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nvSpPr>
        <p:spPr>
          <a:xfrm>
            <a:off x="3878904" y="301025"/>
            <a:ext cx="5373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ADMIN ENTITY CLASS </a:t>
            </a:r>
            <a:endParaRPr b="0" i="0" sz="1400" u="none" cap="none" strike="noStrike">
              <a:solidFill>
                <a:srgbClr val="1F8084"/>
              </a:solidFill>
              <a:latin typeface="Arial"/>
              <a:ea typeface="Arial"/>
              <a:cs typeface="Arial"/>
              <a:sym typeface="Arial"/>
            </a:endParaRPr>
          </a:p>
        </p:txBody>
      </p:sp>
      <p:sp>
        <p:nvSpPr>
          <p:cNvPr id="253" name="Google Shape;253;p23"/>
          <p:cNvSpPr txBox="1"/>
          <p:nvPr/>
        </p:nvSpPr>
        <p:spPr>
          <a:xfrm>
            <a:off x="1063625" y="4081145"/>
            <a:ext cx="1038606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23"/>
          <p:cNvSpPr txBox="1"/>
          <p:nvPr/>
        </p:nvSpPr>
        <p:spPr>
          <a:xfrm>
            <a:off x="1063625" y="3863677"/>
            <a:ext cx="9206100" cy="20871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10000"/>
              </a:lnSpc>
              <a:spcBef>
                <a:spcPts val="0"/>
              </a:spcBef>
              <a:spcAft>
                <a:spcPts val="0"/>
              </a:spcAft>
              <a:buClr>
                <a:srgbClr val="000000"/>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This Defines the Admin entity with 3 properties which are Admin ID, </a:t>
            </a:r>
            <a:r>
              <a:rPr b="0" i="0" lang="en-US" sz="2400" u="none" cap="none" strike="noStrike">
                <a:solidFill>
                  <a:srgbClr val="0C0C0C"/>
                </a:solidFill>
                <a:latin typeface="Times New Roman"/>
                <a:ea typeface="Times New Roman"/>
                <a:cs typeface="Times New Roman"/>
                <a:sym typeface="Times New Roman"/>
              </a:rPr>
              <a:t>Admin Name and Password.</a:t>
            </a:r>
            <a:endParaRPr b="0" i="0" sz="1400" u="none" cap="none" strike="noStrike">
              <a:solidFill>
                <a:srgbClr val="0C0C0C"/>
              </a:solidFill>
              <a:latin typeface="Arial"/>
              <a:ea typeface="Arial"/>
              <a:cs typeface="Arial"/>
              <a:sym typeface="Arial"/>
            </a:endParaRPr>
          </a:p>
          <a:p>
            <a:pPr indent="-381000" lvl="0" marL="457200" marR="0" rtl="0" algn="just">
              <a:lnSpc>
                <a:spcPct val="110000"/>
              </a:lnSpc>
              <a:spcBef>
                <a:spcPts val="0"/>
              </a:spcBef>
              <a:spcAft>
                <a:spcPts val="0"/>
              </a:spcAft>
              <a:buClr>
                <a:srgbClr val="1F8084"/>
              </a:buClr>
              <a:buSzPts val="2400"/>
              <a:buFont typeface="Times New Roman"/>
              <a:buChar char="●"/>
            </a:pPr>
            <a:r>
              <a:rPr b="0" i="0" lang="en-US" sz="2400" u="none" cap="none" strike="noStrike">
                <a:solidFill>
                  <a:srgbClr val="1F8084"/>
                </a:solidFill>
                <a:latin typeface="Times New Roman"/>
                <a:ea typeface="Times New Roman"/>
                <a:cs typeface="Times New Roman"/>
                <a:sym typeface="Times New Roman"/>
              </a:rPr>
              <a:t>Admin ID - Primary key</a:t>
            </a:r>
            <a:endParaRPr b="0" i="0" sz="1400" u="none" cap="none" strike="noStrike">
              <a:solidFill>
                <a:srgbClr val="1F8084"/>
              </a:solidFill>
              <a:latin typeface="Arial"/>
              <a:ea typeface="Arial"/>
              <a:cs typeface="Arial"/>
              <a:sym typeface="Arial"/>
            </a:endParaRPr>
          </a:p>
          <a:p>
            <a:pPr indent="-381000" lvl="0" marL="457200" marR="0" rtl="0" algn="just">
              <a:lnSpc>
                <a:spcPct val="110000"/>
              </a:lnSpc>
              <a:spcBef>
                <a:spcPts val="0"/>
              </a:spcBef>
              <a:spcAft>
                <a:spcPts val="0"/>
              </a:spcAft>
              <a:buClr>
                <a:srgbClr val="1F8084"/>
              </a:buClr>
              <a:buSzPts val="2400"/>
              <a:buFont typeface="Times New Roman"/>
              <a:buChar char="●"/>
            </a:pPr>
            <a:r>
              <a:rPr b="0" i="0" lang="en-US" sz="2400" u="none" cap="none" strike="noStrike">
                <a:solidFill>
                  <a:srgbClr val="1F8084"/>
                </a:solidFill>
                <a:latin typeface="Times New Roman"/>
                <a:ea typeface="Times New Roman"/>
                <a:cs typeface="Times New Roman"/>
                <a:sym typeface="Times New Roman"/>
              </a:rPr>
              <a:t>Admin Name - Column</a:t>
            </a:r>
            <a:endParaRPr b="0" i="0" sz="1400" u="none" cap="none" strike="noStrike">
              <a:solidFill>
                <a:srgbClr val="1F8084"/>
              </a:solidFill>
              <a:latin typeface="Arial"/>
              <a:ea typeface="Arial"/>
              <a:cs typeface="Arial"/>
              <a:sym typeface="Arial"/>
            </a:endParaRPr>
          </a:p>
          <a:p>
            <a:pPr indent="-381000" lvl="0" marL="457200" marR="0" rtl="0" algn="just">
              <a:lnSpc>
                <a:spcPct val="110000"/>
              </a:lnSpc>
              <a:spcBef>
                <a:spcPts val="0"/>
              </a:spcBef>
              <a:spcAft>
                <a:spcPts val="0"/>
              </a:spcAft>
              <a:buClr>
                <a:srgbClr val="1F8084"/>
              </a:buClr>
              <a:buSzPts val="2400"/>
              <a:buFont typeface="Times New Roman"/>
              <a:buChar char="●"/>
            </a:pPr>
            <a:r>
              <a:rPr b="0" i="0" lang="en-US" sz="2400" u="none" cap="none" strike="noStrike">
                <a:solidFill>
                  <a:srgbClr val="1F8084"/>
                </a:solidFill>
                <a:latin typeface="Times New Roman"/>
                <a:ea typeface="Times New Roman"/>
                <a:cs typeface="Times New Roman"/>
                <a:sym typeface="Times New Roman"/>
              </a:rPr>
              <a:t>Password - Column</a:t>
            </a:r>
            <a:endParaRPr b="0" i="0" sz="1400" u="none" cap="none" strike="noStrike">
              <a:solidFill>
                <a:srgbClr val="1F8084"/>
              </a:solidFill>
              <a:latin typeface="Arial"/>
              <a:ea typeface="Arial"/>
              <a:cs typeface="Arial"/>
              <a:sym typeface="Arial"/>
            </a:endParaRPr>
          </a:p>
        </p:txBody>
      </p:sp>
      <p:pic>
        <p:nvPicPr>
          <p:cNvPr id="255" name="Google Shape;255;p23"/>
          <p:cNvPicPr preferRelativeResize="0"/>
          <p:nvPr/>
        </p:nvPicPr>
        <p:blipFill rotWithShape="1">
          <a:blip r:embed="rId3">
            <a:alphaModFix/>
          </a:blip>
          <a:srcRect b="0" l="0" r="0" t="0"/>
          <a:stretch/>
        </p:blipFill>
        <p:spPr>
          <a:xfrm>
            <a:off x="932200" y="1364600"/>
            <a:ext cx="9206225" cy="2020508"/>
          </a:xfrm>
          <a:prstGeom prst="rect">
            <a:avLst/>
          </a:prstGeom>
          <a:noFill/>
          <a:ln>
            <a:noFill/>
          </a:ln>
        </p:spPr>
      </p:pic>
      <p:sp>
        <p:nvSpPr>
          <p:cNvPr id="256" name="Google Shape;256;p23"/>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nvSpPr>
        <p:spPr>
          <a:xfrm>
            <a:off x="3040852" y="411325"/>
            <a:ext cx="7136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BOOKING DETAILS ENTITY CLASS</a:t>
            </a:r>
            <a:r>
              <a:rPr b="1" i="0" lang="en-US" sz="3200" u="none" cap="none" strike="noStrike">
                <a:solidFill>
                  <a:schemeClr val="dk1"/>
                </a:solidFill>
                <a:latin typeface="Times New Roman"/>
                <a:ea typeface="Times New Roman"/>
                <a:cs typeface="Times New Roman"/>
                <a:sym typeface="Times New Roman"/>
              </a:rPr>
              <a:t>  </a:t>
            </a:r>
            <a:endParaRPr b="1" i="0" sz="3200" u="none" cap="none" strike="noStrike">
              <a:solidFill>
                <a:schemeClr val="dk1"/>
              </a:solidFill>
              <a:latin typeface="Times New Roman"/>
              <a:ea typeface="Times New Roman"/>
              <a:cs typeface="Times New Roman"/>
              <a:sym typeface="Times New Roman"/>
            </a:endParaRPr>
          </a:p>
        </p:txBody>
      </p:sp>
      <p:sp>
        <p:nvSpPr>
          <p:cNvPr id="263" name="Google Shape;263;p24"/>
          <p:cNvSpPr txBox="1"/>
          <p:nvPr/>
        </p:nvSpPr>
        <p:spPr>
          <a:xfrm>
            <a:off x="737313" y="4359592"/>
            <a:ext cx="9834880" cy="830997"/>
          </a:xfrm>
          <a:prstGeom prst="rect">
            <a:avLst/>
          </a:prstGeom>
          <a:noFill/>
          <a:ln>
            <a:noFill/>
          </a:ln>
        </p:spPr>
        <p:txBody>
          <a:bodyPr anchorCtr="0" anchor="t" bIns="45700" lIns="91425" spcFirstLastPara="1" rIns="91425" wrap="square" tIns="45700">
            <a:spAutoFit/>
          </a:bodyPr>
          <a:lstStyle/>
          <a:p>
            <a:pPr indent="-317500" lvl="0" marL="457200" marR="0" rtl="0" algn="just">
              <a:lnSpc>
                <a:spcPct val="100000"/>
              </a:lnSpc>
              <a:spcBef>
                <a:spcPts val="0"/>
              </a:spcBef>
              <a:spcAft>
                <a:spcPts val="0"/>
              </a:spcAft>
              <a:buClr>
                <a:schemeClr val="dk1"/>
              </a:buClr>
              <a:buSzPts val="1400"/>
              <a:buFont typeface="Times New Roman"/>
              <a:buChar char="●"/>
            </a:pPr>
            <a:r>
              <a:rPr b="0" i="0" lang="en-US" sz="1800" u="none" cap="none" strike="noStrike">
                <a:solidFill>
                  <a:schemeClr val="dk1"/>
                </a:solidFill>
                <a:latin typeface="Times New Roman"/>
                <a:ea typeface="Times New Roman"/>
                <a:cs typeface="Times New Roman"/>
                <a:sym typeface="Times New Roman"/>
              </a:rPr>
              <a:t> </a:t>
            </a:r>
            <a:r>
              <a:rPr b="0" i="0" lang="en-US" sz="2400" u="none" cap="none" strike="noStrike">
                <a:solidFill>
                  <a:schemeClr val="dk1"/>
                </a:solidFill>
                <a:latin typeface="Times New Roman"/>
                <a:ea typeface="Times New Roman"/>
                <a:cs typeface="Times New Roman"/>
                <a:sym typeface="Times New Roman"/>
              </a:rPr>
              <a:t>Defines the entity with following properties. Booking ID, Booking Date, Booking Time, Total Cost, Bus Number and User ID.</a:t>
            </a:r>
            <a:endParaRPr b="0" i="0" sz="2400" u="none" cap="none" strike="noStrike">
              <a:solidFill>
                <a:schemeClr val="dk1"/>
              </a:solidFill>
              <a:latin typeface="Calibri"/>
              <a:ea typeface="Calibri"/>
              <a:cs typeface="Calibri"/>
              <a:sym typeface="Calibri"/>
            </a:endParaRPr>
          </a:p>
        </p:txBody>
      </p:sp>
      <p:pic>
        <p:nvPicPr>
          <p:cNvPr id="264" name="Google Shape;264;p24"/>
          <p:cNvPicPr preferRelativeResize="0"/>
          <p:nvPr/>
        </p:nvPicPr>
        <p:blipFill rotWithShape="1">
          <a:blip r:embed="rId3">
            <a:alphaModFix/>
          </a:blip>
          <a:srcRect b="0" l="0" r="0" t="0"/>
          <a:stretch/>
        </p:blipFill>
        <p:spPr>
          <a:xfrm>
            <a:off x="730775" y="1898750"/>
            <a:ext cx="10698651" cy="1809425"/>
          </a:xfrm>
          <a:prstGeom prst="rect">
            <a:avLst/>
          </a:prstGeom>
          <a:noFill/>
          <a:ln>
            <a:noFill/>
          </a:ln>
        </p:spPr>
      </p:pic>
      <p:sp>
        <p:nvSpPr>
          <p:cNvPr id="265" name="Google Shape;265;p24"/>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nvSpPr>
        <p:spPr>
          <a:xfrm>
            <a:off x="2919022" y="252700"/>
            <a:ext cx="6769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BUS DETAILS ENTITY CLASS</a:t>
            </a:r>
            <a:r>
              <a:rPr b="1" i="0" lang="en-US" sz="3200" u="none" cap="none" strike="noStrike">
                <a:solidFill>
                  <a:schemeClr val="dk1"/>
                </a:solidFill>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p:txBody>
      </p:sp>
      <p:sp>
        <p:nvSpPr>
          <p:cNvPr id="272" name="Google Shape;272;p25"/>
          <p:cNvSpPr txBox="1"/>
          <p:nvPr/>
        </p:nvSpPr>
        <p:spPr>
          <a:xfrm>
            <a:off x="129486" y="4283490"/>
            <a:ext cx="10925100" cy="12006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 It has following properties. Bus number, Departure stop, Arrival stop, Available seats,   Departure date, Arrival date, Arrival time, Departure time, Bus vendor and Cost.</a:t>
            </a:r>
            <a:endParaRPr b="0" i="0" sz="2400" u="none" cap="none" strike="noStrike">
              <a:solidFill>
                <a:schemeClr val="dk1"/>
              </a:solidFill>
              <a:latin typeface="Calibri"/>
              <a:ea typeface="Calibri"/>
              <a:cs typeface="Calibri"/>
              <a:sym typeface="Calibri"/>
            </a:endParaRPr>
          </a:p>
        </p:txBody>
      </p:sp>
      <p:pic>
        <p:nvPicPr>
          <p:cNvPr id="273" name="Google Shape;273;p25"/>
          <p:cNvPicPr preferRelativeResize="0"/>
          <p:nvPr/>
        </p:nvPicPr>
        <p:blipFill rotWithShape="1">
          <a:blip r:embed="rId3">
            <a:alphaModFix/>
          </a:blip>
          <a:srcRect b="0" l="0" r="0" t="0"/>
          <a:stretch/>
        </p:blipFill>
        <p:spPr>
          <a:xfrm>
            <a:off x="483625" y="1422850"/>
            <a:ext cx="11109300" cy="2105300"/>
          </a:xfrm>
          <a:prstGeom prst="rect">
            <a:avLst/>
          </a:prstGeom>
          <a:noFill/>
          <a:ln>
            <a:noFill/>
          </a:ln>
        </p:spPr>
      </p:pic>
      <p:sp>
        <p:nvSpPr>
          <p:cNvPr id="274" name="Google Shape;274;p2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5"/>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txBox="1"/>
          <p:nvPr/>
        </p:nvSpPr>
        <p:spPr>
          <a:xfrm>
            <a:off x="2665725" y="339325"/>
            <a:ext cx="6857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600" u="none" cap="none" strike="noStrike">
                <a:solidFill>
                  <a:srgbClr val="1F8084"/>
                </a:solidFill>
                <a:latin typeface="Times New Roman"/>
                <a:ea typeface="Times New Roman"/>
                <a:cs typeface="Times New Roman"/>
                <a:sym typeface="Times New Roman"/>
              </a:rPr>
              <a:t>PASSENGER ENTITY CLASS</a:t>
            </a:r>
            <a:r>
              <a:rPr b="1" i="0" lang="en-US" sz="3600" u="none" cap="none" strike="noStrike">
                <a:solidFill>
                  <a:schemeClr val="dk1"/>
                </a:solidFill>
                <a:latin typeface="Times New Roman"/>
                <a:ea typeface="Times New Roman"/>
                <a:cs typeface="Times New Roman"/>
                <a:sym typeface="Times New Roman"/>
              </a:rPr>
              <a:t>  </a:t>
            </a:r>
            <a:endParaRPr b="0" i="0" sz="3600" u="none" cap="none" strike="noStrike">
              <a:solidFill>
                <a:schemeClr val="dk1"/>
              </a:solidFill>
              <a:latin typeface="Calibri"/>
              <a:ea typeface="Calibri"/>
              <a:cs typeface="Calibri"/>
              <a:sym typeface="Calibri"/>
            </a:endParaRPr>
          </a:p>
        </p:txBody>
      </p:sp>
      <p:sp>
        <p:nvSpPr>
          <p:cNvPr id="281" name="Google Shape;281;p26"/>
          <p:cNvSpPr txBox="1"/>
          <p:nvPr/>
        </p:nvSpPr>
        <p:spPr>
          <a:xfrm>
            <a:off x="0" y="4259528"/>
            <a:ext cx="10514575" cy="830997"/>
          </a:xfrm>
          <a:prstGeom prst="rect">
            <a:avLst/>
          </a:prstGeom>
          <a:noFill/>
          <a:ln>
            <a:noFill/>
          </a:ln>
        </p:spPr>
        <p:txBody>
          <a:bodyPr anchorCtr="0" anchor="t" bIns="45700" lIns="91425" spcFirstLastPara="1" rIns="91425" wrap="square" tIns="45700">
            <a:spAutoFit/>
          </a:bodyPr>
          <a:lstStyle/>
          <a:p>
            <a:pPr indent="-342900" lvl="2" marL="1257300" marR="0" rtl="0" algn="just">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 It is defined with following properties Passenger ID, Name, Age and Luggage.</a:t>
            </a:r>
            <a:endParaRPr b="0" i="0" sz="2400" u="none" cap="none" strike="noStrike">
              <a:solidFill>
                <a:schemeClr val="dk1"/>
              </a:solidFill>
              <a:latin typeface="Calibri"/>
              <a:ea typeface="Calibri"/>
              <a:cs typeface="Calibri"/>
              <a:sym typeface="Calibri"/>
            </a:endParaRPr>
          </a:p>
        </p:txBody>
      </p:sp>
      <p:pic>
        <p:nvPicPr>
          <p:cNvPr id="282" name="Google Shape;282;p26"/>
          <p:cNvPicPr preferRelativeResize="0"/>
          <p:nvPr/>
        </p:nvPicPr>
        <p:blipFill rotWithShape="1">
          <a:blip r:embed="rId3">
            <a:alphaModFix/>
          </a:blip>
          <a:srcRect b="0" l="0" r="0" t="0"/>
          <a:stretch/>
        </p:blipFill>
        <p:spPr>
          <a:xfrm>
            <a:off x="835025" y="1723982"/>
            <a:ext cx="6564223" cy="2353837"/>
          </a:xfrm>
          <a:prstGeom prst="rect">
            <a:avLst/>
          </a:prstGeom>
          <a:noFill/>
          <a:ln>
            <a:noFill/>
          </a:ln>
        </p:spPr>
      </p:pic>
      <p:sp>
        <p:nvSpPr>
          <p:cNvPr id="283" name="Google Shape;283;p2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6"/>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nvSpPr>
        <p:spPr>
          <a:xfrm>
            <a:off x="3643976" y="329375"/>
            <a:ext cx="5397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600" u="none" cap="none" strike="noStrike">
                <a:solidFill>
                  <a:srgbClr val="1F8084"/>
                </a:solidFill>
                <a:latin typeface="Times New Roman"/>
                <a:ea typeface="Times New Roman"/>
                <a:cs typeface="Times New Roman"/>
                <a:sym typeface="Times New Roman"/>
              </a:rPr>
              <a:t>USER ENTITY CLASS</a:t>
            </a:r>
            <a:r>
              <a:rPr b="1" i="0" lang="en-US" sz="3200" u="none" cap="none" strike="noStrike">
                <a:solidFill>
                  <a:srgbClr val="1F8084"/>
                </a:solidFill>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Calibri"/>
              <a:ea typeface="Calibri"/>
              <a:cs typeface="Calibri"/>
              <a:sym typeface="Calibri"/>
            </a:endParaRPr>
          </a:p>
        </p:txBody>
      </p:sp>
      <p:sp>
        <p:nvSpPr>
          <p:cNvPr id="290" name="Google Shape;290;p27"/>
          <p:cNvSpPr txBox="1"/>
          <p:nvPr/>
        </p:nvSpPr>
        <p:spPr>
          <a:xfrm>
            <a:off x="517510" y="4331760"/>
            <a:ext cx="11157000" cy="8310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It has following properties such as User ID, User Name, Password, Email and Phone. User entity is related with Booking details entity in one to many relationship. </a:t>
            </a:r>
            <a:endParaRPr b="0" i="0" sz="2400" u="none" cap="none" strike="noStrike">
              <a:solidFill>
                <a:schemeClr val="dk1"/>
              </a:solidFill>
              <a:latin typeface="Times New Roman"/>
              <a:ea typeface="Times New Roman"/>
              <a:cs typeface="Times New Roman"/>
              <a:sym typeface="Times New Roman"/>
            </a:endParaRPr>
          </a:p>
        </p:txBody>
      </p:sp>
      <p:pic>
        <p:nvPicPr>
          <p:cNvPr id="291" name="Google Shape;291;p27"/>
          <p:cNvPicPr preferRelativeResize="0"/>
          <p:nvPr/>
        </p:nvPicPr>
        <p:blipFill rotWithShape="1">
          <a:blip r:embed="rId3">
            <a:alphaModFix/>
          </a:blip>
          <a:srcRect b="0" l="0" r="0" t="0"/>
          <a:stretch/>
        </p:blipFill>
        <p:spPr>
          <a:xfrm>
            <a:off x="816604" y="1588075"/>
            <a:ext cx="9784450" cy="1959650"/>
          </a:xfrm>
          <a:prstGeom prst="rect">
            <a:avLst/>
          </a:prstGeom>
          <a:noFill/>
          <a:ln>
            <a:noFill/>
          </a:ln>
        </p:spPr>
      </p:pic>
      <p:sp>
        <p:nvSpPr>
          <p:cNvPr id="292" name="Google Shape;292;p2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nvSpPr>
        <p:spPr>
          <a:xfrm>
            <a:off x="4833045" y="199850"/>
            <a:ext cx="323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DAO LAYER </a:t>
            </a:r>
            <a:endParaRPr b="0" i="0" sz="3200" u="none" cap="none" strike="noStrike">
              <a:solidFill>
                <a:srgbClr val="1F8084"/>
              </a:solidFill>
              <a:latin typeface="Calibri"/>
              <a:ea typeface="Calibri"/>
              <a:cs typeface="Calibri"/>
              <a:sym typeface="Calibri"/>
            </a:endParaRPr>
          </a:p>
        </p:txBody>
      </p:sp>
      <p:sp>
        <p:nvSpPr>
          <p:cNvPr id="299" name="Google Shape;299;p28"/>
          <p:cNvSpPr txBox="1"/>
          <p:nvPr/>
        </p:nvSpPr>
        <p:spPr>
          <a:xfrm>
            <a:off x="730885" y="943297"/>
            <a:ext cx="10634400" cy="48948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2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Data Access Object (DAO) pattern is a structural pattern that allows to isolate the application/business layer from persistence layer using an abstract API.</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lnSpc>
                <a:spcPct val="12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It is used to abstract the retrieval of data from a data resource such as a Database.</a:t>
            </a:r>
            <a:endParaRPr b="0" i="0" sz="1400" u="none" cap="none" strike="noStrike">
              <a:solidFill>
                <a:srgbClr val="000000"/>
              </a:solidFill>
              <a:latin typeface="Arial"/>
              <a:ea typeface="Arial"/>
              <a:cs typeface="Arial"/>
              <a:sym typeface="Arial"/>
            </a:endParaRPr>
          </a:p>
          <a:p>
            <a:pPr indent="-342900" lvl="0" marL="342900" marR="0" rtl="0" algn="just">
              <a:lnSpc>
                <a:spcPct val="12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All the entity classes are extended to JPA repository in order to perform CRUD operations.</a:t>
            </a:r>
            <a:endParaRPr b="0" i="0" sz="1400" u="none" cap="none" strike="noStrike">
              <a:solidFill>
                <a:srgbClr val="000000"/>
              </a:solidFill>
              <a:latin typeface="Arial"/>
              <a:ea typeface="Arial"/>
              <a:cs typeface="Arial"/>
              <a:sym typeface="Arial"/>
            </a:endParaRPr>
          </a:p>
          <a:p>
            <a:pPr indent="-342900" lvl="0" marL="342900" marR="0" rtl="0" algn="just">
              <a:lnSpc>
                <a:spcPct val="12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This application has DAO classes (or interfaces) for the defined entities, which are</a:t>
            </a:r>
            <a:endParaRPr b="0" i="0" sz="2400" u="none" cap="none" strike="noStrike">
              <a:solidFill>
                <a:schemeClr val="dk1"/>
              </a:solidFill>
              <a:latin typeface="Times New Roman"/>
              <a:ea typeface="Times New Roman"/>
              <a:cs typeface="Times New Roman"/>
              <a:sym typeface="Times New Roman"/>
            </a:endParaRPr>
          </a:p>
          <a:p>
            <a:pPr indent="-457200" lvl="2" marL="1257300" marR="0" rtl="0" algn="just">
              <a:lnSpc>
                <a:spcPct val="120000"/>
              </a:lnSpc>
              <a:spcBef>
                <a:spcPts val="0"/>
              </a:spcBef>
              <a:spcAft>
                <a:spcPts val="0"/>
              </a:spcAft>
              <a:buClr>
                <a:srgbClr val="1F8084"/>
              </a:buClr>
              <a:buSzPts val="2400"/>
              <a:buFont typeface="Calibri"/>
              <a:buChar char="■"/>
            </a:pPr>
            <a:r>
              <a:rPr b="0" i="0" lang="en-US" sz="2400" u="none" cap="none" strike="noStrike">
                <a:solidFill>
                  <a:srgbClr val="1F8084"/>
                </a:solidFill>
                <a:latin typeface="Times New Roman"/>
                <a:ea typeface="Times New Roman"/>
                <a:cs typeface="Times New Roman"/>
                <a:sym typeface="Times New Roman"/>
              </a:rPr>
              <a:t>Admin DAO</a:t>
            </a:r>
            <a:endParaRPr b="0" i="0" sz="2400" u="none" cap="none" strike="noStrike">
              <a:solidFill>
                <a:srgbClr val="1F8084"/>
              </a:solidFill>
              <a:latin typeface="Times New Roman"/>
              <a:ea typeface="Times New Roman"/>
              <a:cs typeface="Times New Roman"/>
              <a:sym typeface="Times New Roman"/>
            </a:endParaRPr>
          </a:p>
          <a:p>
            <a:pPr indent="-457200" lvl="2" marL="1257300" marR="0" rtl="0" algn="just">
              <a:lnSpc>
                <a:spcPct val="120000"/>
              </a:lnSpc>
              <a:spcBef>
                <a:spcPts val="0"/>
              </a:spcBef>
              <a:spcAft>
                <a:spcPts val="0"/>
              </a:spcAft>
              <a:buClr>
                <a:srgbClr val="1F8084"/>
              </a:buClr>
              <a:buSzPts val="2400"/>
              <a:buFont typeface="Calibri"/>
              <a:buChar char="■"/>
            </a:pPr>
            <a:r>
              <a:rPr b="0" i="0" lang="en-US" sz="2400" u="none" cap="none" strike="noStrike">
                <a:solidFill>
                  <a:srgbClr val="1F8084"/>
                </a:solidFill>
                <a:latin typeface="Times New Roman"/>
                <a:ea typeface="Times New Roman"/>
                <a:cs typeface="Times New Roman"/>
                <a:sym typeface="Times New Roman"/>
              </a:rPr>
              <a:t>User DAO</a:t>
            </a:r>
            <a:endParaRPr b="0" i="0" sz="2400" u="none" cap="none" strike="noStrike">
              <a:solidFill>
                <a:srgbClr val="1F8084"/>
              </a:solidFill>
              <a:latin typeface="Times New Roman"/>
              <a:ea typeface="Times New Roman"/>
              <a:cs typeface="Times New Roman"/>
              <a:sym typeface="Times New Roman"/>
            </a:endParaRPr>
          </a:p>
          <a:p>
            <a:pPr indent="-457200" lvl="2" marL="1257300" marR="0" rtl="0" algn="just">
              <a:lnSpc>
                <a:spcPct val="120000"/>
              </a:lnSpc>
              <a:spcBef>
                <a:spcPts val="0"/>
              </a:spcBef>
              <a:spcAft>
                <a:spcPts val="0"/>
              </a:spcAft>
              <a:buClr>
                <a:srgbClr val="1F8084"/>
              </a:buClr>
              <a:buSzPts val="2400"/>
              <a:buFont typeface="Calibri"/>
              <a:buChar char="■"/>
            </a:pPr>
            <a:r>
              <a:rPr b="0" i="0" lang="en-US" sz="2400" u="none" cap="none" strike="noStrike">
                <a:solidFill>
                  <a:srgbClr val="1F8084"/>
                </a:solidFill>
                <a:latin typeface="Times New Roman"/>
                <a:ea typeface="Times New Roman"/>
                <a:cs typeface="Times New Roman"/>
                <a:sym typeface="Times New Roman"/>
              </a:rPr>
              <a:t>Bus Details DAO</a:t>
            </a:r>
            <a:endParaRPr b="0" i="0" sz="2400" u="none" cap="none" strike="noStrike">
              <a:solidFill>
                <a:srgbClr val="1F8084"/>
              </a:solidFill>
              <a:latin typeface="Times New Roman"/>
              <a:ea typeface="Times New Roman"/>
              <a:cs typeface="Times New Roman"/>
              <a:sym typeface="Times New Roman"/>
            </a:endParaRPr>
          </a:p>
          <a:p>
            <a:pPr indent="-457200" lvl="2" marL="1257300" marR="0" rtl="0" algn="just">
              <a:lnSpc>
                <a:spcPct val="120000"/>
              </a:lnSpc>
              <a:spcBef>
                <a:spcPts val="0"/>
              </a:spcBef>
              <a:spcAft>
                <a:spcPts val="0"/>
              </a:spcAft>
              <a:buClr>
                <a:srgbClr val="1F8084"/>
              </a:buClr>
              <a:buSzPts val="2400"/>
              <a:buFont typeface="Calibri"/>
              <a:buChar char="■"/>
            </a:pPr>
            <a:r>
              <a:rPr b="0" i="0" lang="en-US" sz="2400" u="none" cap="none" strike="noStrike">
                <a:solidFill>
                  <a:srgbClr val="1F8084"/>
                </a:solidFill>
                <a:latin typeface="Times New Roman"/>
                <a:ea typeface="Times New Roman"/>
                <a:cs typeface="Times New Roman"/>
                <a:sym typeface="Times New Roman"/>
              </a:rPr>
              <a:t>Booking Details DAO</a:t>
            </a:r>
            <a:endParaRPr b="0" i="0" sz="2400" u="none" cap="none" strike="noStrike">
              <a:solidFill>
                <a:srgbClr val="1F8084"/>
              </a:solidFill>
              <a:latin typeface="Times New Roman"/>
              <a:ea typeface="Times New Roman"/>
              <a:cs typeface="Times New Roman"/>
              <a:sym typeface="Times New Roman"/>
            </a:endParaRPr>
          </a:p>
          <a:p>
            <a:pPr indent="-457200" lvl="2" marL="1257300" marR="0" rtl="0" algn="just">
              <a:lnSpc>
                <a:spcPct val="120000"/>
              </a:lnSpc>
              <a:spcBef>
                <a:spcPts val="0"/>
              </a:spcBef>
              <a:spcAft>
                <a:spcPts val="0"/>
              </a:spcAft>
              <a:buClr>
                <a:srgbClr val="1F8084"/>
              </a:buClr>
              <a:buSzPts val="2400"/>
              <a:buFont typeface="Calibri"/>
              <a:buChar char="■"/>
            </a:pPr>
            <a:r>
              <a:rPr b="0" i="0" lang="en-US" sz="2400" u="none" cap="none" strike="noStrike">
                <a:solidFill>
                  <a:srgbClr val="1F8084"/>
                </a:solidFill>
                <a:latin typeface="Times New Roman"/>
                <a:ea typeface="Times New Roman"/>
                <a:cs typeface="Times New Roman"/>
                <a:sym typeface="Times New Roman"/>
              </a:rPr>
              <a:t>Passenger DAO</a:t>
            </a:r>
            <a:endParaRPr b="0" i="0" sz="2400" u="none" cap="none" strike="noStrike">
              <a:solidFill>
                <a:srgbClr val="1F8084"/>
              </a:solidFill>
              <a:latin typeface="Times New Roman"/>
              <a:ea typeface="Times New Roman"/>
              <a:cs typeface="Times New Roman"/>
              <a:sym typeface="Times New Roman"/>
            </a:endParaRPr>
          </a:p>
        </p:txBody>
      </p:sp>
      <p:sp>
        <p:nvSpPr>
          <p:cNvPr id="300" name="Google Shape;300;p2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nvSpPr>
        <p:spPr>
          <a:xfrm>
            <a:off x="4531950" y="269225"/>
            <a:ext cx="3128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UTIL MODULE</a:t>
            </a:r>
            <a:endParaRPr b="0" i="0" sz="3200" u="none" cap="none" strike="noStrike">
              <a:solidFill>
                <a:srgbClr val="1F8084"/>
              </a:solidFill>
              <a:latin typeface="Calibri"/>
              <a:ea typeface="Calibri"/>
              <a:cs typeface="Calibri"/>
              <a:sym typeface="Calibri"/>
            </a:endParaRPr>
          </a:p>
        </p:txBody>
      </p:sp>
      <p:sp>
        <p:nvSpPr>
          <p:cNvPr id="307" name="Google Shape;307;p29"/>
          <p:cNvSpPr txBox="1"/>
          <p:nvPr/>
        </p:nvSpPr>
        <p:spPr>
          <a:xfrm>
            <a:off x="960265" y="1177350"/>
            <a:ext cx="10085700" cy="4008000"/>
          </a:xfrm>
          <a:prstGeom prst="rect">
            <a:avLst/>
          </a:prstGeom>
          <a:noFill/>
          <a:ln>
            <a:noFill/>
          </a:ln>
        </p:spPr>
        <p:txBody>
          <a:bodyPr anchorCtr="0" anchor="t" bIns="45700" lIns="91425" spcFirstLastPara="1" rIns="91425" wrap="square" tIns="45700">
            <a:spAutoFit/>
          </a:bodyPr>
          <a:lstStyle/>
          <a:p>
            <a:pPr indent="-381000" lvl="0" marL="457200" marR="0" rtl="0" algn="just">
              <a:lnSpc>
                <a:spcPct val="16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This module has two classes.</a:t>
            </a:r>
            <a:endParaRPr b="0" i="0" sz="2400" u="none" cap="none" strike="noStrike">
              <a:solidFill>
                <a:schemeClr val="dk1"/>
              </a:solidFill>
              <a:latin typeface="Times New Roman"/>
              <a:ea typeface="Times New Roman"/>
              <a:cs typeface="Times New Roman"/>
              <a:sym typeface="Times New Roman"/>
            </a:endParaRPr>
          </a:p>
          <a:p>
            <a:pPr indent="-381000" lvl="2" marL="1371600" marR="0" rtl="0" algn="just">
              <a:lnSpc>
                <a:spcPct val="160000"/>
              </a:lnSpc>
              <a:spcBef>
                <a:spcPts val="0"/>
              </a:spcBef>
              <a:spcAft>
                <a:spcPts val="0"/>
              </a:spcAft>
              <a:buClr>
                <a:srgbClr val="1F8084"/>
              </a:buClr>
              <a:buSzPts val="2400"/>
              <a:buFont typeface="Times New Roman"/>
              <a:buChar char="■"/>
            </a:pPr>
            <a:r>
              <a:rPr b="0" i="0" lang="en-US" sz="2400" u="none" cap="none" strike="noStrike">
                <a:solidFill>
                  <a:srgbClr val="1F8084"/>
                </a:solidFill>
                <a:latin typeface="Times New Roman"/>
                <a:ea typeface="Times New Roman"/>
                <a:cs typeface="Times New Roman"/>
                <a:sym typeface="Times New Roman"/>
              </a:rPr>
              <a:t>Admin Authorization (AdminAuth) </a:t>
            </a:r>
            <a:endParaRPr b="0" i="0" sz="2400" u="none" cap="none" strike="noStrike">
              <a:solidFill>
                <a:srgbClr val="1F8084"/>
              </a:solidFill>
              <a:latin typeface="Times New Roman"/>
              <a:ea typeface="Times New Roman"/>
              <a:cs typeface="Times New Roman"/>
              <a:sym typeface="Times New Roman"/>
            </a:endParaRPr>
          </a:p>
          <a:p>
            <a:pPr indent="-381000" lvl="2" marL="1371600" marR="0" rtl="0" algn="just">
              <a:lnSpc>
                <a:spcPct val="160000"/>
              </a:lnSpc>
              <a:spcBef>
                <a:spcPts val="0"/>
              </a:spcBef>
              <a:spcAft>
                <a:spcPts val="0"/>
              </a:spcAft>
              <a:buClr>
                <a:srgbClr val="1F8084"/>
              </a:buClr>
              <a:buSzPts val="2400"/>
              <a:buFont typeface="Times New Roman"/>
              <a:buChar char="■"/>
            </a:pPr>
            <a:r>
              <a:rPr b="0" i="0" lang="en-US" sz="2400" u="none" cap="none" strike="noStrike">
                <a:solidFill>
                  <a:srgbClr val="1F8084"/>
                </a:solidFill>
                <a:latin typeface="Times New Roman"/>
                <a:ea typeface="Times New Roman"/>
                <a:cs typeface="Times New Roman"/>
                <a:sym typeface="Times New Roman"/>
              </a:rPr>
              <a:t>User Authorization (UserAuth)</a:t>
            </a:r>
            <a:endParaRPr b="0" i="0" sz="2400" u="none" cap="none" strike="noStrike">
              <a:solidFill>
                <a:srgbClr val="1F8084"/>
              </a:solidFill>
              <a:latin typeface="Times New Roman"/>
              <a:ea typeface="Times New Roman"/>
              <a:cs typeface="Times New Roman"/>
              <a:sym typeface="Times New Roman"/>
            </a:endParaRPr>
          </a:p>
          <a:p>
            <a:pPr indent="-381000" lvl="0" marL="457200" marR="0" rtl="0" algn="just">
              <a:lnSpc>
                <a:spcPct val="16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Both of these classes are used to set the Authorization values for the 2 entities namely Admin and User.</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just">
              <a:lnSpc>
                <a:spcPct val="16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Admin entity has Admin ID and Password for admin login.</a:t>
            </a:r>
            <a:endParaRPr b="0" i="0" sz="2400" u="none" cap="none" strike="noStrike">
              <a:solidFill>
                <a:schemeClr val="dk1"/>
              </a:solidFill>
              <a:latin typeface="Times New Roman"/>
              <a:ea typeface="Times New Roman"/>
              <a:cs typeface="Times New Roman"/>
              <a:sym typeface="Times New Roman"/>
            </a:endParaRPr>
          </a:p>
          <a:p>
            <a:pPr indent="-381000" lvl="0" marL="457200" marR="0" rtl="0" algn="just">
              <a:lnSpc>
                <a:spcPct val="16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User entity has User ID and Password for user login.</a:t>
            </a:r>
            <a:endParaRPr b="0" i="0" sz="2400" u="none" cap="none" strike="noStrike">
              <a:solidFill>
                <a:schemeClr val="dk1"/>
              </a:solidFill>
              <a:latin typeface="Times New Roman"/>
              <a:ea typeface="Times New Roman"/>
              <a:cs typeface="Times New Roman"/>
              <a:sym typeface="Times New Roman"/>
            </a:endParaRPr>
          </a:p>
        </p:txBody>
      </p:sp>
      <p:sp>
        <p:nvSpPr>
          <p:cNvPr id="308" name="Google Shape;308;p29"/>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0"/>
          <p:cNvSpPr txBox="1"/>
          <p:nvPr/>
        </p:nvSpPr>
        <p:spPr>
          <a:xfrm>
            <a:off x="839100" y="297575"/>
            <a:ext cx="11352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SERVICE AND SERVICE IMPLEMENTATION MODULES</a:t>
            </a:r>
            <a:endParaRPr b="0" i="0" sz="3200" u="none" cap="none" strike="noStrike">
              <a:solidFill>
                <a:srgbClr val="1F8084"/>
              </a:solidFill>
              <a:latin typeface="Calibri"/>
              <a:ea typeface="Calibri"/>
              <a:cs typeface="Calibri"/>
              <a:sym typeface="Calibri"/>
            </a:endParaRPr>
          </a:p>
        </p:txBody>
      </p:sp>
      <p:sp>
        <p:nvSpPr>
          <p:cNvPr id="315" name="Google Shape;315;p30"/>
          <p:cNvSpPr txBox="1"/>
          <p:nvPr/>
        </p:nvSpPr>
        <p:spPr>
          <a:xfrm>
            <a:off x="580681" y="1107979"/>
            <a:ext cx="10843800" cy="4894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1F8084"/>
                </a:solidFill>
                <a:latin typeface="Times New Roman"/>
                <a:ea typeface="Times New Roman"/>
                <a:cs typeface="Times New Roman"/>
                <a:sym typeface="Times New Roman"/>
              </a:rPr>
              <a:t>Service:</a:t>
            </a:r>
            <a:r>
              <a:rPr b="0" i="0" lang="en-US" sz="2400" u="none" cap="none" strike="noStrike">
                <a:solidFill>
                  <a:schemeClr val="dk1"/>
                </a:solidFill>
                <a:latin typeface="Times New Roman"/>
                <a:ea typeface="Times New Roman"/>
                <a:cs typeface="Times New Roman"/>
                <a:sym typeface="Times New Roman"/>
              </a:rPr>
              <a:t> The Service module declares the methods that are used by the entities.</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Service module declares Admin Service and User Service classes which has many methods that are implemented in serviceImpl module.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rgbClr val="1F8084"/>
                </a:solidFill>
                <a:latin typeface="Times New Roman"/>
                <a:ea typeface="Times New Roman"/>
                <a:cs typeface="Times New Roman"/>
                <a:sym typeface="Times New Roman"/>
              </a:rPr>
              <a:t>Service Implementation (ServiceImpl):</a:t>
            </a:r>
            <a:r>
              <a:rPr b="0" i="0" lang="en-US" sz="1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Times New Roman"/>
                <a:ea typeface="Times New Roman"/>
                <a:cs typeface="Times New Roman"/>
                <a:sym typeface="Times New Roman"/>
              </a:rPr>
              <a:t>This module implements all the methods specified in the Service module classes. It also uses dependency injection technique to implement the Dao modules.</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It defines the functions for both Admin Service and User Service classes.</a:t>
            </a:r>
            <a:endParaRPr b="0" i="0" sz="2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Methods defined by this module are such as Add admin, Delete admin, Admin login, Add bus details, Update bus and etc. for Admin Service class and then User login, Add user, Delete user, Update user, Add booking, Delete booking and etc. for User Service class.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6" name="Google Shape;316;p30"/>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nvSpPr>
        <p:spPr>
          <a:xfrm>
            <a:off x="2770501" y="175342"/>
            <a:ext cx="8742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SERVICE &amp; SERVICEIMPL METHODS</a:t>
            </a:r>
            <a:endParaRPr b="0" i="0" sz="1400" u="none" cap="none" strike="noStrike">
              <a:solidFill>
                <a:srgbClr val="1F8084"/>
              </a:solidFill>
              <a:latin typeface="Arial"/>
              <a:ea typeface="Arial"/>
              <a:cs typeface="Arial"/>
              <a:sym typeface="Arial"/>
            </a:endParaRPr>
          </a:p>
        </p:txBody>
      </p:sp>
      <p:sp>
        <p:nvSpPr>
          <p:cNvPr id="323" name="Google Shape;323;p31"/>
          <p:cNvSpPr txBox="1"/>
          <p:nvPr/>
        </p:nvSpPr>
        <p:spPr>
          <a:xfrm>
            <a:off x="396825" y="1173375"/>
            <a:ext cx="4600500" cy="4368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90000"/>
              </a:lnSpc>
              <a:spcBef>
                <a:spcPts val="0"/>
              </a:spcBef>
              <a:spcAft>
                <a:spcPts val="0"/>
              </a:spcAft>
              <a:buClr>
                <a:schemeClr val="accent1"/>
              </a:buClr>
              <a:buSzPct val="100000"/>
              <a:buFont typeface="Calibri"/>
              <a:buNone/>
            </a:pPr>
            <a:r>
              <a:rPr b="1" i="0" lang="en-US" sz="2855" u="none" cap="none" strike="noStrike">
                <a:solidFill>
                  <a:srgbClr val="1F8084"/>
                </a:solidFill>
                <a:latin typeface="Times New Roman"/>
                <a:ea typeface="Times New Roman"/>
                <a:cs typeface="Times New Roman"/>
                <a:sym typeface="Times New Roman"/>
              </a:rPr>
              <a:t>Admin Methods</a:t>
            </a:r>
            <a:endParaRPr b="0" i="0" sz="1400" u="none" cap="none" strike="noStrike">
              <a:solidFill>
                <a:srgbClr val="1F8084"/>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Admin addAdmin(Admin admin);                                                      </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Admin getAdmin(Integer adminId);</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void deleteAdmin(Integer adminId);</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Admin adminLogin(AdminAuth auth);</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List&lt;BusDetails&gt; getAllBusDetails();</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BusDetails addBusDetails(BusDetails details);</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void deleteBus(Integer busNumber);</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BusDetails updateBus(BusDetails details);</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List&lt;Passenger&gt; getAllPassengers();</a:t>
            </a:r>
            <a:endParaRPr b="0" i="0" sz="1400" u="none" cap="none" strike="noStrike">
              <a:solidFill>
                <a:srgbClr val="000000"/>
              </a:solidFill>
              <a:latin typeface="Arial"/>
              <a:ea typeface="Arial"/>
              <a:cs typeface="Arial"/>
              <a:sym typeface="Arial"/>
            </a:endParaRPr>
          </a:p>
          <a:p>
            <a:pPr indent="-98425" lvl="0" marL="91440" marR="0" rtl="0" algn="l">
              <a:lnSpc>
                <a:spcPct val="90000"/>
              </a:lnSpc>
              <a:spcBef>
                <a:spcPts val="1400"/>
              </a:spcBef>
              <a:spcAft>
                <a:spcPts val="0"/>
              </a:spcAft>
              <a:buClr>
                <a:schemeClr val="accent1"/>
              </a:buClr>
              <a:buSzPct val="100000"/>
              <a:buFont typeface="Calibri"/>
              <a:buChar char=" "/>
            </a:pPr>
            <a:r>
              <a:rPr b="0" i="0" lang="en-US" sz="2000" u="none" cap="none" strike="noStrike">
                <a:solidFill>
                  <a:srgbClr val="3F3F3F"/>
                </a:solidFill>
                <a:latin typeface="Times New Roman"/>
                <a:ea typeface="Times New Roman"/>
                <a:cs typeface="Times New Roman"/>
                <a:sym typeface="Times New Roman"/>
              </a:rPr>
              <a:t>public List&lt;Passenger&gt; getPassengersByBooking(Integer id);</a:t>
            </a:r>
            <a:endParaRPr b="0" i="0" sz="1400" u="none" cap="none" strike="noStrike">
              <a:solidFill>
                <a:srgbClr val="000000"/>
              </a:solidFill>
              <a:latin typeface="Arial"/>
              <a:ea typeface="Arial"/>
              <a:cs typeface="Arial"/>
              <a:sym typeface="Arial"/>
            </a:endParaRPr>
          </a:p>
          <a:p>
            <a:pPr indent="-2539" lvl="0" marL="91440" marR="0" rtl="0" algn="l">
              <a:lnSpc>
                <a:spcPct val="90000"/>
              </a:lnSpc>
              <a:spcBef>
                <a:spcPts val="1400"/>
              </a:spcBef>
              <a:spcAft>
                <a:spcPts val="0"/>
              </a:spcAft>
              <a:buClr>
                <a:schemeClr val="accent1"/>
              </a:buClr>
              <a:buSzPct val="100000"/>
              <a:buFont typeface="Calibri"/>
              <a:buNone/>
            </a:pPr>
            <a:r>
              <a:t/>
            </a:r>
            <a:endParaRPr b="0" i="0" sz="2000" u="none" cap="none" strike="noStrike">
              <a:solidFill>
                <a:srgbClr val="3F3F3F"/>
              </a:solidFill>
              <a:latin typeface="Calibri"/>
              <a:ea typeface="Calibri"/>
              <a:cs typeface="Calibri"/>
              <a:sym typeface="Calibri"/>
            </a:endParaRPr>
          </a:p>
        </p:txBody>
      </p:sp>
      <p:sp>
        <p:nvSpPr>
          <p:cNvPr id="324" name="Google Shape;324;p31"/>
          <p:cNvSpPr txBox="1"/>
          <p:nvPr/>
        </p:nvSpPr>
        <p:spPr>
          <a:xfrm>
            <a:off x="5629635" y="951521"/>
            <a:ext cx="6293400" cy="4812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1" i="0" lang="en-US" sz="2000" u="none" cap="none" strike="noStrike">
                <a:solidFill>
                  <a:srgbClr val="1F8084"/>
                </a:solidFill>
                <a:latin typeface="Times New Roman"/>
                <a:ea typeface="Times New Roman"/>
                <a:cs typeface="Times New Roman"/>
                <a:sym typeface="Times New Roman"/>
              </a:rPr>
              <a:t>User Methods</a:t>
            </a:r>
            <a:endParaRPr b="0" i="0" sz="1400" u="none" cap="none" strike="noStrike">
              <a:solidFill>
                <a:srgbClr val="1F8084"/>
              </a:solidFill>
              <a:latin typeface="Times New Roman"/>
              <a:ea typeface="Times New Roman"/>
              <a:cs typeface="Times New Roman"/>
              <a:sym typeface="Times New Roman"/>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User addUser(User user);</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void updateUser(User user);</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User getUser(Integer userId);</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void deleteUser(Integer userId);</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User userLogin(UserAuth auth);</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BookingDetails addBooking(BookingDetails booking, Integer userId, Integer busNumber);</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void deleteBooking(Integer bookingId, Integer userId);</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List&lt;BookingDetails&gt; getBookingByUserId(Integer userId);</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BusDetails findByRouteAndDate(String arrivalBusstop, String departureBusstop, String date);</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BusDetails getBusByBusNumber(Integer busNumber);</a:t>
            </a:r>
            <a:endParaRPr b="0" i="0" sz="1400" u="none" cap="none" strike="noStrike">
              <a:solidFill>
                <a:srgbClr val="000000"/>
              </a:solidFill>
              <a:latin typeface="Arial"/>
              <a:ea typeface="Arial"/>
              <a:cs typeface="Arial"/>
              <a:sym typeface="Arial"/>
            </a:endParaRPr>
          </a:p>
          <a:p>
            <a:pPr indent="-91440" lvl="0" marL="91440" marR="0" rtl="0" algn="l">
              <a:lnSpc>
                <a:spcPct val="90000"/>
              </a:lnSpc>
              <a:spcBef>
                <a:spcPts val="1400"/>
              </a:spcBef>
              <a:spcAft>
                <a:spcPts val="0"/>
              </a:spcAft>
              <a:buClr>
                <a:schemeClr val="accent1"/>
              </a:buClr>
              <a:buSzPts val="1400"/>
              <a:buFont typeface="Calibri"/>
              <a:buChar char=" "/>
            </a:pPr>
            <a:r>
              <a:rPr b="0" i="0" lang="en-US" sz="1400" u="none" cap="none" strike="noStrike">
                <a:solidFill>
                  <a:srgbClr val="3F3F3F"/>
                </a:solidFill>
                <a:latin typeface="Times New Roman"/>
                <a:ea typeface="Times New Roman"/>
                <a:cs typeface="Times New Roman"/>
                <a:sym typeface="Times New Roman"/>
              </a:rPr>
              <a:t>public Passenger updatePassenger(Passenger passenger);</a:t>
            </a:r>
            <a:endParaRPr b="0" i="0" sz="1400" u="none" cap="none" strike="noStrike">
              <a:solidFill>
                <a:srgbClr val="000000"/>
              </a:solidFill>
              <a:latin typeface="Arial"/>
              <a:ea typeface="Arial"/>
              <a:cs typeface="Arial"/>
              <a:sym typeface="Arial"/>
            </a:endParaRPr>
          </a:p>
        </p:txBody>
      </p:sp>
      <p:sp>
        <p:nvSpPr>
          <p:cNvPr id="325" name="Google Shape;325;p31"/>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1"/>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1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1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
        <p:nvSpPr>
          <p:cNvPr id="121" name="Google Shape;121;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14"/>
          <p:cNvSpPr/>
          <p:nvPr/>
        </p:nvSpPr>
        <p:spPr>
          <a:xfrm>
            <a:off x="7613486" y="0"/>
            <a:ext cx="4584734" cy="68580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
          <p:cNvSpPr txBox="1"/>
          <p:nvPr/>
        </p:nvSpPr>
        <p:spPr>
          <a:xfrm>
            <a:off x="8096885" y="640080"/>
            <a:ext cx="3659246" cy="292608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000000"/>
              </a:buClr>
              <a:buSzPts val="4400"/>
              <a:buFont typeface="Arial"/>
              <a:buNone/>
            </a:pPr>
            <a:r>
              <a:rPr b="0" i="0" lang="en-US" sz="4400" u="none" cap="none" strike="noStrike">
                <a:solidFill>
                  <a:srgbClr val="FFFFFF"/>
                </a:solidFill>
                <a:latin typeface="Calibri"/>
                <a:ea typeface="Calibri"/>
                <a:cs typeface="Calibri"/>
                <a:sym typeface="Calibri"/>
              </a:rPr>
              <a:t>TEAM MEMBERS</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7556906" y="0"/>
            <a:ext cx="64008" cy="6858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5" name="Google Shape;125;p14"/>
          <p:cNvGraphicFramePr/>
          <p:nvPr/>
        </p:nvGraphicFramePr>
        <p:xfrm>
          <a:off x="300447" y="998551"/>
          <a:ext cx="3000000" cy="3000000"/>
        </p:xfrm>
        <a:graphic>
          <a:graphicData uri="http://schemas.openxmlformats.org/drawingml/2006/table">
            <a:tbl>
              <a:tblPr bandRow="1" firstRow="1">
                <a:solidFill>
                  <a:srgbClr val="FBE6CC"/>
                </a:solidFill>
                <a:tableStyleId>{E7D40095-9473-4F88-8473-FE15AE6D03F7}</a:tableStyleId>
              </a:tblPr>
              <a:tblGrid>
                <a:gridCol w="2195875"/>
                <a:gridCol w="4727450"/>
              </a:tblGrid>
              <a:tr h="64652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S.NO</a:t>
                      </a:r>
                      <a:endParaRPr b="1" sz="1600" u="none" cap="none" strike="noStrike"/>
                    </a:p>
                  </a:txBody>
                  <a:tcPr marT="179600" marB="179600" marR="179600" marL="179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F8084"/>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t>NAMES</a:t>
                      </a:r>
                      <a:endParaRPr b="1" sz="1600" u="none" cap="none" strike="noStrike"/>
                    </a:p>
                  </a:txBody>
                  <a:tcPr marT="179600" marB="179600" marR="179600" marL="179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F8084"/>
                    </a:solidFill>
                  </a:tcPr>
                </a:tc>
              </a:tr>
              <a:tr h="541875">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lt1"/>
                          </a:solidFill>
                          <a:latin typeface="Times New Roman"/>
                          <a:ea typeface="Times New Roman"/>
                          <a:cs typeface="Times New Roman"/>
                          <a:sym typeface="Times New Roman"/>
                        </a:rPr>
                        <a:t>1</a:t>
                      </a:r>
                      <a:endParaRPr b="0" sz="2100" u="none" cap="none" strike="noStrike">
                        <a:solidFill>
                          <a:schemeClr val="lt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Times New Roman"/>
                          <a:ea typeface="Times New Roman"/>
                          <a:cs typeface="Times New Roman"/>
                          <a:sym typeface="Times New Roman"/>
                        </a:rPr>
                        <a:t>Hemank Mahotra</a:t>
                      </a:r>
                      <a:r>
                        <a:rPr b="0" lang="en-US" sz="2100" u="none" cap="none" strike="noStrike">
                          <a:solidFill>
                            <a:schemeClr val="lt1"/>
                          </a:solidFill>
                          <a:latin typeface="Times New Roman"/>
                          <a:ea typeface="Times New Roman"/>
                          <a:cs typeface="Times New Roman"/>
                          <a:sym typeface="Times New Roman"/>
                        </a:rPr>
                        <a:t>(TeamLead)</a:t>
                      </a:r>
                      <a:endParaRPr b="0" sz="2100" u="none" cap="none" strike="noStrike">
                        <a:solidFill>
                          <a:schemeClr val="lt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dk1"/>
                          </a:solidFill>
                          <a:latin typeface="Times New Roman"/>
                          <a:ea typeface="Times New Roman"/>
                          <a:cs typeface="Times New Roman"/>
                          <a:sym typeface="Times New Roman"/>
                        </a:rPr>
                        <a:t>2</a:t>
                      </a:r>
                      <a:endParaRPr b="0" sz="2100" u="none" cap="none" strike="noStrike">
                        <a:solidFill>
                          <a:schemeClr val="dk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latin typeface="Times New Roman"/>
                          <a:ea typeface="Times New Roman"/>
                          <a:cs typeface="Times New Roman"/>
                          <a:sym typeface="Times New Roman"/>
                        </a:rPr>
                        <a:t>G Rajapradha</a:t>
                      </a:r>
                      <a:endParaRPr sz="1400" u="none" cap="none" strike="noStrike"/>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lt1"/>
                          </a:solidFill>
                          <a:latin typeface="Times New Roman"/>
                          <a:ea typeface="Times New Roman"/>
                          <a:cs typeface="Times New Roman"/>
                          <a:sym typeface="Times New Roman"/>
                        </a:rPr>
                        <a:t>3</a:t>
                      </a:r>
                      <a:endParaRPr b="0" sz="2100" u="none" cap="none" strike="noStrike">
                        <a:solidFill>
                          <a:schemeClr val="lt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c>
                  <a:txBody>
                    <a:bodyPr/>
                    <a:lstStyle/>
                    <a:p>
                      <a:pPr indent="0" lvl="0" marL="0" marR="0" rtl="0" algn="l">
                        <a:lnSpc>
                          <a:spcPct val="100000"/>
                        </a:lnSpc>
                        <a:spcBef>
                          <a:spcPts val="0"/>
                        </a:spcBef>
                        <a:spcAft>
                          <a:spcPts val="0"/>
                        </a:spcAft>
                        <a:buClr>
                          <a:schemeClr val="dk1"/>
                        </a:buClr>
                        <a:buSzPts val="2100"/>
                        <a:buFont typeface="Arial"/>
                        <a:buNone/>
                      </a:pPr>
                      <a:r>
                        <a:rPr lang="en-US" sz="2100" u="none" cap="none" strike="noStrike">
                          <a:solidFill>
                            <a:schemeClr val="lt1"/>
                          </a:solidFill>
                          <a:latin typeface="Times New Roman"/>
                          <a:ea typeface="Times New Roman"/>
                          <a:cs typeface="Times New Roman"/>
                          <a:sym typeface="Times New Roman"/>
                        </a:rPr>
                        <a:t>H R Mithun Kumar</a:t>
                      </a:r>
                      <a:endParaRPr sz="1400" u="none" cap="none" strike="noStrike">
                        <a:solidFill>
                          <a:schemeClr val="lt1"/>
                        </a:solidFill>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latin typeface="Times New Roman"/>
                          <a:ea typeface="Times New Roman"/>
                          <a:cs typeface="Times New Roman"/>
                          <a:sym typeface="Times New Roman"/>
                        </a:rPr>
                        <a:t>4</a:t>
                      </a:r>
                      <a:endParaRPr b="0" sz="2100" u="none" cap="none" strike="noStrike">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latin typeface="Times New Roman"/>
                          <a:ea typeface="Times New Roman"/>
                          <a:cs typeface="Times New Roman"/>
                          <a:sym typeface="Times New Roman"/>
                        </a:rPr>
                        <a:t>Harshal Sankpal</a:t>
                      </a:r>
                      <a:endParaRPr sz="1400" u="none" cap="none" strike="noStrike"/>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lt1"/>
                          </a:solidFill>
                          <a:latin typeface="Times New Roman"/>
                          <a:ea typeface="Times New Roman"/>
                          <a:cs typeface="Times New Roman"/>
                          <a:sym typeface="Times New Roman"/>
                        </a:rPr>
                        <a:t>5</a:t>
                      </a:r>
                      <a:endParaRPr b="0" sz="2100" u="none" cap="none" strike="noStrike">
                        <a:solidFill>
                          <a:schemeClr val="lt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c>
                  <a:txBody>
                    <a:bodyPr/>
                    <a:lstStyle/>
                    <a:p>
                      <a:pPr indent="0" lvl="0" marL="0" marR="0" rtl="0" algn="l">
                        <a:lnSpc>
                          <a:spcPct val="100000"/>
                        </a:lnSpc>
                        <a:spcBef>
                          <a:spcPts val="0"/>
                        </a:spcBef>
                        <a:spcAft>
                          <a:spcPts val="0"/>
                        </a:spcAft>
                        <a:buClr>
                          <a:srgbClr val="000000"/>
                        </a:buClr>
                        <a:buSzPts val="2100"/>
                        <a:buFont typeface="Arial"/>
                        <a:buNone/>
                      </a:pPr>
                      <a:r>
                        <a:rPr b="0" lang="en-US" sz="2100" u="none" cap="none" strike="noStrike">
                          <a:solidFill>
                            <a:schemeClr val="lt1"/>
                          </a:solidFill>
                          <a:latin typeface="Times New Roman"/>
                          <a:ea typeface="Times New Roman"/>
                          <a:cs typeface="Times New Roman"/>
                          <a:sym typeface="Times New Roman"/>
                        </a:rPr>
                        <a:t>D</a:t>
                      </a:r>
                      <a:r>
                        <a:rPr lang="en-US" sz="2100" u="none" cap="none" strike="noStrike">
                          <a:solidFill>
                            <a:schemeClr val="lt1"/>
                          </a:solidFill>
                          <a:latin typeface="Times New Roman"/>
                          <a:ea typeface="Times New Roman"/>
                          <a:cs typeface="Times New Roman"/>
                          <a:sym typeface="Times New Roman"/>
                        </a:rPr>
                        <a:t>onadri Raju</a:t>
                      </a:r>
                      <a:endParaRPr sz="1400" u="none" cap="none" strike="noStrike">
                        <a:solidFill>
                          <a:schemeClr val="lt1"/>
                        </a:solidFill>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dk1"/>
                          </a:solidFill>
                          <a:latin typeface="Times New Roman"/>
                          <a:ea typeface="Times New Roman"/>
                          <a:cs typeface="Times New Roman"/>
                          <a:sym typeface="Times New Roman"/>
                        </a:rPr>
                        <a:t>6</a:t>
                      </a:r>
                      <a:endParaRPr b="0" sz="2100" u="none" cap="none" strike="noStrike">
                        <a:solidFill>
                          <a:schemeClr val="dk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latin typeface="Times New Roman"/>
                          <a:ea typeface="Times New Roman"/>
                          <a:cs typeface="Times New Roman"/>
                          <a:sym typeface="Times New Roman"/>
                        </a:rPr>
                        <a:t>Sineka</a:t>
                      </a:r>
                      <a:endParaRPr sz="1400" u="none" cap="none" strike="noStrike"/>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lt1"/>
                          </a:solidFill>
                          <a:latin typeface="Times New Roman"/>
                          <a:ea typeface="Times New Roman"/>
                          <a:cs typeface="Times New Roman"/>
                          <a:sym typeface="Times New Roman"/>
                        </a:rPr>
                        <a:t>7</a:t>
                      </a:r>
                      <a:endParaRPr b="0" sz="2100" u="none" cap="none" strike="noStrike">
                        <a:solidFill>
                          <a:schemeClr val="lt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solidFill>
                            <a:schemeClr val="lt1"/>
                          </a:solidFill>
                          <a:latin typeface="Times New Roman"/>
                          <a:ea typeface="Times New Roman"/>
                          <a:cs typeface="Times New Roman"/>
                          <a:sym typeface="Times New Roman"/>
                        </a:rPr>
                        <a:t>Harshitha S</a:t>
                      </a:r>
                      <a:endParaRPr sz="1400" u="none" cap="none" strike="noStrike">
                        <a:solidFill>
                          <a:schemeClr val="lt1"/>
                        </a:solidFill>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7C7F7F"/>
                    </a:solidFill>
                  </a:tcPr>
                </a:tc>
              </a:tr>
              <a:tr h="486900">
                <a:tc>
                  <a:txBody>
                    <a:bodyPr/>
                    <a:lstStyle/>
                    <a:p>
                      <a:pPr indent="0" lvl="0" marL="0" marR="0" rtl="0" algn="ctr">
                        <a:lnSpc>
                          <a:spcPct val="100000"/>
                        </a:lnSpc>
                        <a:spcBef>
                          <a:spcPts val="0"/>
                        </a:spcBef>
                        <a:spcAft>
                          <a:spcPts val="0"/>
                        </a:spcAft>
                        <a:buClr>
                          <a:srgbClr val="000000"/>
                        </a:buClr>
                        <a:buSzPts val="2100"/>
                        <a:buFont typeface="Arial"/>
                        <a:buNone/>
                      </a:pPr>
                      <a:r>
                        <a:rPr b="0" lang="en-US" sz="2100" u="none" cap="none" strike="noStrike">
                          <a:solidFill>
                            <a:schemeClr val="dk1"/>
                          </a:solidFill>
                          <a:latin typeface="Times New Roman"/>
                          <a:ea typeface="Times New Roman"/>
                          <a:cs typeface="Times New Roman"/>
                          <a:sym typeface="Times New Roman"/>
                        </a:rPr>
                        <a:t>8</a:t>
                      </a:r>
                      <a:endParaRPr b="0" sz="2100" u="none" cap="none" strike="noStrike">
                        <a:solidFill>
                          <a:schemeClr val="dk1"/>
                        </a:solidFill>
                        <a:latin typeface="Times New Roman"/>
                        <a:ea typeface="Times New Roman"/>
                        <a:cs typeface="Times New Roman"/>
                        <a:sym typeface="Times New Roman"/>
                      </a:endParaRPr>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c>
                  <a:txBody>
                    <a:bodyPr/>
                    <a:lstStyle/>
                    <a:p>
                      <a:pPr indent="0" lvl="0" marL="0" marR="0" rtl="0" algn="l">
                        <a:lnSpc>
                          <a:spcPct val="100000"/>
                        </a:lnSpc>
                        <a:spcBef>
                          <a:spcPts val="0"/>
                        </a:spcBef>
                        <a:spcAft>
                          <a:spcPts val="0"/>
                        </a:spcAft>
                        <a:buClr>
                          <a:srgbClr val="000000"/>
                        </a:buClr>
                        <a:buSzPts val="2100"/>
                        <a:buFont typeface="Arial"/>
                        <a:buNone/>
                      </a:pPr>
                      <a:r>
                        <a:rPr lang="en-US" sz="2100" u="none" cap="none" strike="noStrike">
                          <a:latin typeface="Times New Roman"/>
                          <a:ea typeface="Times New Roman"/>
                          <a:cs typeface="Times New Roman"/>
                          <a:sym typeface="Times New Roman"/>
                        </a:rPr>
                        <a:t>Emmidisetty Indira</a:t>
                      </a:r>
                      <a:endParaRPr sz="1400" u="none" cap="none" strike="noStrike"/>
                    </a:p>
                  </a:txBody>
                  <a:tcPr marT="0" marB="119725" marR="89800" marL="89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2D4D5"/>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nvSpPr>
        <p:spPr>
          <a:xfrm>
            <a:off x="4242973" y="333925"/>
            <a:ext cx="5352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CONTROLLER MODULE</a:t>
            </a:r>
            <a:r>
              <a:rPr b="1" i="0" lang="en-US" sz="3200" u="none" cap="none" strike="noStrike">
                <a:solidFill>
                  <a:schemeClr val="dk1"/>
                </a:solidFill>
                <a:latin typeface="Times New Roman"/>
                <a:ea typeface="Times New Roman"/>
                <a:cs typeface="Times New Roman"/>
                <a:sym typeface="Times New Roman"/>
              </a:rPr>
              <a:t> </a:t>
            </a:r>
            <a:endParaRPr b="0" i="0" sz="3200" u="none" cap="none" strike="noStrike">
              <a:solidFill>
                <a:schemeClr val="dk1"/>
              </a:solidFill>
              <a:latin typeface="Calibri"/>
              <a:ea typeface="Calibri"/>
              <a:cs typeface="Calibri"/>
              <a:sym typeface="Calibri"/>
            </a:endParaRPr>
          </a:p>
        </p:txBody>
      </p:sp>
      <p:sp>
        <p:nvSpPr>
          <p:cNvPr id="332" name="Google Shape;332;p32"/>
          <p:cNvSpPr txBox="1"/>
          <p:nvPr/>
        </p:nvSpPr>
        <p:spPr>
          <a:xfrm>
            <a:off x="1002070" y="1140275"/>
            <a:ext cx="10184700" cy="47838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3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Controller module provides the HTTP request and response mappings for the entities in the application between the application and the Database.</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lnSpc>
                <a:spcPct val="13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This application has two Controller components.</a:t>
            </a:r>
            <a:endParaRPr b="0" i="0" sz="2400" u="none" cap="none" strike="noStrike">
              <a:solidFill>
                <a:schemeClr val="dk1"/>
              </a:solidFill>
              <a:latin typeface="Times New Roman"/>
              <a:ea typeface="Times New Roman"/>
              <a:cs typeface="Times New Roman"/>
              <a:sym typeface="Times New Roman"/>
            </a:endParaRPr>
          </a:p>
          <a:p>
            <a:pPr indent="-457200" lvl="2" marL="1257300" marR="0" rtl="0" algn="just">
              <a:lnSpc>
                <a:spcPct val="130000"/>
              </a:lnSpc>
              <a:spcBef>
                <a:spcPts val="0"/>
              </a:spcBef>
              <a:spcAft>
                <a:spcPts val="0"/>
              </a:spcAft>
              <a:buClr>
                <a:schemeClr val="dk1"/>
              </a:buClr>
              <a:buSzPts val="2400"/>
              <a:buFont typeface="Calibri"/>
              <a:buChar char="■"/>
            </a:pPr>
            <a:r>
              <a:rPr b="1" i="0" lang="en-US" sz="2400" u="none" cap="none" strike="noStrike">
                <a:solidFill>
                  <a:srgbClr val="1F8084"/>
                </a:solidFill>
                <a:latin typeface="Times New Roman"/>
                <a:ea typeface="Times New Roman"/>
                <a:cs typeface="Times New Roman"/>
                <a:sym typeface="Times New Roman"/>
              </a:rPr>
              <a:t>Admin Controller</a:t>
            </a:r>
            <a:r>
              <a:rPr b="0" i="0" lang="en-US" sz="2400" u="none" cap="none" strike="noStrike">
                <a:solidFill>
                  <a:srgbClr val="1F8084"/>
                </a:solidFill>
                <a:latin typeface="Times New Roman"/>
                <a:ea typeface="Times New Roman"/>
                <a:cs typeface="Times New Roman"/>
                <a:sym typeface="Times New Roman"/>
              </a:rPr>
              <a:t>:</a:t>
            </a:r>
            <a:r>
              <a:rPr b="0" i="0" lang="en-US" sz="2400" u="none" cap="none" strike="noStrike">
                <a:solidFill>
                  <a:schemeClr val="dk1"/>
                </a:solidFill>
                <a:latin typeface="Times New Roman"/>
                <a:ea typeface="Times New Roman"/>
                <a:cs typeface="Times New Roman"/>
                <a:sym typeface="Times New Roman"/>
              </a:rPr>
              <a:t> This controller provides the HTTP request and response mappings for the Admin entity and the functionalities of that entity such as Admin login, Add admin, Delete admin, Add bus details, Update bus details and etc.</a:t>
            </a:r>
            <a:endParaRPr b="0" i="0" sz="2400" u="none" cap="none" strike="noStrike">
              <a:solidFill>
                <a:schemeClr val="dk1"/>
              </a:solidFill>
              <a:latin typeface="Times New Roman"/>
              <a:ea typeface="Times New Roman"/>
              <a:cs typeface="Times New Roman"/>
              <a:sym typeface="Times New Roman"/>
            </a:endParaRPr>
          </a:p>
          <a:p>
            <a:pPr indent="-457200" lvl="2" marL="1257300" marR="0" rtl="0" algn="just">
              <a:lnSpc>
                <a:spcPct val="130000"/>
              </a:lnSpc>
              <a:spcBef>
                <a:spcPts val="0"/>
              </a:spcBef>
              <a:spcAft>
                <a:spcPts val="0"/>
              </a:spcAft>
              <a:buClr>
                <a:schemeClr val="dk1"/>
              </a:buClr>
              <a:buSzPts val="2400"/>
              <a:buFont typeface="Calibri"/>
              <a:buChar char="■"/>
            </a:pPr>
            <a:r>
              <a:rPr b="1" i="0" lang="en-US" sz="2400" u="none" cap="none" strike="noStrike">
                <a:solidFill>
                  <a:srgbClr val="1F8084"/>
                </a:solidFill>
                <a:latin typeface="Times New Roman"/>
                <a:ea typeface="Times New Roman"/>
                <a:cs typeface="Times New Roman"/>
                <a:sym typeface="Times New Roman"/>
              </a:rPr>
              <a:t>User Controller</a:t>
            </a:r>
            <a:r>
              <a:rPr b="0" i="0" lang="en-US" sz="2400" u="none" cap="none" strike="noStrike">
                <a:solidFill>
                  <a:srgbClr val="1F8084"/>
                </a:solidFill>
                <a:latin typeface="Times New Roman"/>
                <a:ea typeface="Times New Roman"/>
                <a:cs typeface="Times New Roman"/>
                <a:sym typeface="Times New Roman"/>
              </a:rPr>
              <a:t>:</a:t>
            </a:r>
            <a:r>
              <a:rPr b="0" i="0" lang="en-US" sz="2400" u="none" cap="none" strike="noStrike">
                <a:solidFill>
                  <a:schemeClr val="dk1"/>
                </a:solidFill>
                <a:latin typeface="Times New Roman"/>
                <a:ea typeface="Times New Roman"/>
                <a:cs typeface="Times New Roman"/>
                <a:sym typeface="Times New Roman"/>
              </a:rPr>
              <a:t> User controller provides the HTTP mappings for user functionalities such as User login, Add user, Update user, Add booking, Delete Booking and etc.</a:t>
            </a:r>
            <a:endParaRPr b="0" i="0" sz="2400" u="none" cap="none" strike="noStrike">
              <a:solidFill>
                <a:schemeClr val="dk1"/>
              </a:solidFill>
              <a:latin typeface="Times New Roman"/>
              <a:ea typeface="Times New Roman"/>
              <a:cs typeface="Times New Roman"/>
              <a:sym typeface="Times New Roman"/>
            </a:endParaRPr>
          </a:p>
        </p:txBody>
      </p:sp>
      <p:sp>
        <p:nvSpPr>
          <p:cNvPr id="333" name="Google Shape;333;p32"/>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3"/>
          <p:cNvSpPr txBox="1"/>
          <p:nvPr/>
        </p:nvSpPr>
        <p:spPr>
          <a:xfrm>
            <a:off x="434765" y="-9590"/>
            <a:ext cx="1185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POSTMAN CLIENT FUNCTIONAL TESTING MODULES</a:t>
            </a:r>
            <a:endParaRPr b="0" i="0" sz="3200" u="none" cap="none" strike="noStrike">
              <a:solidFill>
                <a:srgbClr val="1F8084"/>
              </a:solidFill>
              <a:latin typeface="Calibri"/>
              <a:ea typeface="Calibri"/>
              <a:cs typeface="Calibri"/>
              <a:sym typeface="Calibri"/>
            </a:endParaRPr>
          </a:p>
        </p:txBody>
      </p:sp>
      <p:sp>
        <p:nvSpPr>
          <p:cNvPr id="340" name="Google Shape;340;p33"/>
          <p:cNvSpPr/>
          <p:nvPr/>
        </p:nvSpPr>
        <p:spPr>
          <a:xfrm>
            <a:off x="0" y="6342380"/>
            <a:ext cx="12192000" cy="51562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3"/>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Users\yuva\Downloads\postman.jpgpostman" id="342" name="Google Shape;342;p33"/>
          <p:cNvPicPr preferRelativeResize="0"/>
          <p:nvPr/>
        </p:nvPicPr>
        <p:blipFill rotWithShape="1">
          <a:blip r:embed="rId3">
            <a:alphaModFix/>
          </a:blip>
          <a:srcRect b="0" l="0" r="0" t="0"/>
          <a:stretch/>
        </p:blipFill>
        <p:spPr>
          <a:xfrm>
            <a:off x="2245360" y="457835"/>
            <a:ext cx="6695440" cy="58153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nvSpPr>
        <p:spPr>
          <a:xfrm>
            <a:off x="4749735" y="330450"/>
            <a:ext cx="4357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JUNIT TESTS</a:t>
            </a:r>
            <a:endParaRPr b="0" i="0" sz="1400" u="none" cap="none" strike="noStrike">
              <a:solidFill>
                <a:srgbClr val="1F8084"/>
              </a:solidFill>
              <a:latin typeface="Arial"/>
              <a:ea typeface="Arial"/>
              <a:cs typeface="Arial"/>
              <a:sym typeface="Arial"/>
            </a:endParaRPr>
          </a:p>
        </p:txBody>
      </p:sp>
      <p:sp>
        <p:nvSpPr>
          <p:cNvPr id="348" name="Google Shape;348;p34"/>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4"/>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 name="Google Shape;350;p34"/>
          <p:cNvPicPr preferRelativeResize="0"/>
          <p:nvPr/>
        </p:nvPicPr>
        <p:blipFill rotWithShape="1">
          <a:blip r:embed="rId3">
            <a:alphaModFix/>
          </a:blip>
          <a:srcRect b="0" l="0" r="0" t="18560"/>
          <a:stretch/>
        </p:blipFill>
        <p:spPr>
          <a:xfrm>
            <a:off x="2438375" y="1528577"/>
            <a:ext cx="7725726" cy="379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3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5"/>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7" name="Google Shape;357;p35"/>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358" name="Google Shape;358;p35"/>
          <p:cNvSpPr/>
          <p:nvPr/>
        </p:nvSpPr>
        <p:spPr>
          <a:xfrm>
            <a:off x="25" y="0"/>
            <a:ext cx="6094500" cy="633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txBox="1"/>
          <p:nvPr/>
        </p:nvSpPr>
        <p:spPr>
          <a:xfrm>
            <a:off x="195480" y="137985"/>
            <a:ext cx="5977800" cy="1666500"/>
          </a:xfrm>
          <a:prstGeom prst="rect">
            <a:avLst/>
          </a:prstGeom>
          <a:noFill/>
          <a:ln>
            <a:noFill/>
          </a:ln>
        </p:spPr>
        <p:txBody>
          <a:bodyPr anchorCtr="0" anchor="b" bIns="45700" lIns="91425" spcFirstLastPara="1" rIns="91425" wrap="square" tIns="45700">
            <a:normAutofit/>
          </a:bodyPr>
          <a:lstStyle/>
          <a:p>
            <a:pPr indent="0" lvl="0" marL="0" marR="0" rtl="0" algn="ctr">
              <a:lnSpc>
                <a:spcPct val="85000"/>
              </a:lnSpc>
              <a:spcBef>
                <a:spcPts val="0"/>
              </a:spcBef>
              <a:spcAft>
                <a:spcPts val="0"/>
              </a:spcAft>
              <a:buClr>
                <a:srgbClr val="000000"/>
              </a:buClr>
              <a:buSzPts val="4000"/>
              <a:buFont typeface="Arial"/>
              <a:buNone/>
            </a:pPr>
            <a:r>
              <a:rPr b="1" i="0" lang="en-US" sz="4000" u="none" cap="none" strike="noStrike">
                <a:solidFill>
                  <a:srgbClr val="1F8084"/>
                </a:solidFill>
                <a:latin typeface="Calibri"/>
                <a:ea typeface="Calibri"/>
                <a:cs typeface="Calibri"/>
                <a:sym typeface="Calibri"/>
              </a:rPr>
              <a:t>TECHNOLOGIES USED IN FRONTEND </a:t>
            </a:r>
            <a:endParaRPr b="0" i="0" sz="4000" u="none" cap="none" strike="noStrike">
              <a:solidFill>
                <a:srgbClr val="1F8084"/>
              </a:solidFill>
              <a:latin typeface="Calibri"/>
              <a:ea typeface="Calibri"/>
              <a:cs typeface="Calibri"/>
              <a:sym typeface="Calibri"/>
            </a:endParaRPr>
          </a:p>
        </p:txBody>
      </p:sp>
      <p:sp>
        <p:nvSpPr>
          <p:cNvPr id="360" name="Google Shape;360;p35"/>
          <p:cNvSpPr txBox="1"/>
          <p:nvPr/>
        </p:nvSpPr>
        <p:spPr>
          <a:xfrm>
            <a:off x="357300" y="2005147"/>
            <a:ext cx="5977800" cy="2400300"/>
          </a:xfrm>
          <a:prstGeom prst="rect">
            <a:avLst/>
          </a:prstGeom>
          <a:noFill/>
          <a:ln>
            <a:noFill/>
          </a:ln>
        </p:spPr>
        <p:txBody>
          <a:bodyPr anchorCtr="0" anchor="t" bIns="45700" lIns="0" spcFirstLastPara="1" rIns="0" wrap="square" tIns="45700">
            <a:noAutofit/>
          </a:bodyPr>
          <a:lstStyle/>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VisualStudio Code IDE</a:t>
            </a:r>
            <a:endParaRPr b="0" i="0" sz="2400" u="none" cap="none" strike="noStrike">
              <a:solidFill>
                <a:srgbClr val="0C0C0C"/>
              </a:solidFill>
              <a:latin typeface="Times New Roman"/>
              <a:ea typeface="Times New Roman"/>
              <a:cs typeface="Times New Roman"/>
              <a:sym typeface="Times New Roman"/>
            </a:endParaRPr>
          </a:p>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Angular</a:t>
            </a:r>
            <a:endParaRPr b="0" i="0" sz="2400" u="none" cap="none" strike="noStrike">
              <a:solidFill>
                <a:srgbClr val="0C0C0C"/>
              </a:solidFill>
              <a:latin typeface="Times New Roman"/>
              <a:ea typeface="Times New Roman"/>
              <a:cs typeface="Times New Roman"/>
              <a:sym typeface="Times New Roman"/>
            </a:endParaRPr>
          </a:p>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Node js &amp; Npm</a:t>
            </a:r>
            <a:endParaRPr b="0" i="0" sz="2400" u="none" cap="none" strike="noStrike">
              <a:solidFill>
                <a:srgbClr val="0C0C0C"/>
              </a:solidFill>
              <a:latin typeface="Times New Roman"/>
              <a:ea typeface="Times New Roman"/>
              <a:cs typeface="Times New Roman"/>
              <a:sym typeface="Times New Roman"/>
            </a:endParaRPr>
          </a:p>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TypeScript</a:t>
            </a:r>
            <a:endParaRPr b="0" i="0" sz="2400" u="none" cap="none" strike="noStrike">
              <a:solidFill>
                <a:srgbClr val="0C0C0C"/>
              </a:solidFill>
              <a:latin typeface="Times New Roman"/>
              <a:ea typeface="Times New Roman"/>
              <a:cs typeface="Times New Roman"/>
              <a:sym typeface="Times New Roman"/>
            </a:endParaRPr>
          </a:p>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Angular CLI</a:t>
            </a:r>
            <a:endParaRPr b="0" i="0" sz="2400" u="none" cap="none" strike="noStrike">
              <a:solidFill>
                <a:srgbClr val="0C0C0C"/>
              </a:solidFill>
              <a:latin typeface="Times New Roman"/>
              <a:ea typeface="Times New Roman"/>
              <a:cs typeface="Times New Roman"/>
              <a:sym typeface="Times New Roman"/>
            </a:endParaRPr>
          </a:p>
          <a:p>
            <a:pPr indent="-381000" lvl="0" marL="457200" marR="0" rtl="0" algn="l">
              <a:lnSpc>
                <a:spcPct val="9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Bootstrap</a:t>
            </a:r>
            <a:endParaRPr b="0" i="0" sz="2400" u="none" cap="none" strike="noStrike">
              <a:solidFill>
                <a:srgbClr val="0C0C0C"/>
              </a:solidFill>
              <a:latin typeface="Times New Roman"/>
              <a:ea typeface="Times New Roman"/>
              <a:cs typeface="Times New Roman"/>
              <a:sym typeface="Times New Roman"/>
            </a:endParaRPr>
          </a:p>
        </p:txBody>
      </p:sp>
      <p:sp>
        <p:nvSpPr>
          <p:cNvPr id="361" name="Google Shape;361;p35"/>
          <p:cNvSpPr/>
          <p:nvPr/>
        </p:nvSpPr>
        <p:spPr>
          <a:xfrm>
            <a:off x="6094528" y="0"/>
            <a:ext cx="78900" cy="63342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2" name="Google Shape;362;p35"/>
          <p:cNvPicPr preferRelativeResize="0"/>
          <p:nvPr/>
        </p:nvPicPr>
        <p:blipFill rotWithShape="1">
          <a:blip r:embed="rId3">
            <a:alphaModFix/>
          </a:blip>
          <a:srcRect b="0" l="0" r="0" t="0"/>
          <a:stretch/>
        </p:blipFill>
        <p:spPr>
          <a:xfrm>
            <a:off x="6173375" y="0"/>
            <a:ext cx="5977950" cy="6334325"/>
          </a:xfrm>
          <a:prstGeom prst="rect">
            <a:avLst/>
          </a:prstGeom>
          <a:noFill/>
          <a:ln>
            <a:noFill/>
          </a:ln>
        </p:spPr>
      </p:pic>
      <p:sp>
        <p:nvSpPr>
          <p:cNvPr id="363" name="Google Shape;363;p3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5"/>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nvSpPr>
        <p:spPr>
          <a:xfrm>
            <a:off x="4914450" y="423775"/>
            <a:ext cx="2363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ANGULAR</a:t>
            </a:r>
            <a:r>
              <a:rPr b="1" i="0" lang="en-US" sz="3200" u="none" cap="none" strike="noStrike">
                <a:solidFill>
                  <a:schemeClr val="dk1"/>
                </a:solidFill>
                <a:latin typeface="Times New Roman"/>
                <a:ea typeface="Times New Roman"/>
                <a:cs typeface="Times New Roman"/>
                <a:sym typeface="Times New Roman"/>
              </a:rPr>
              <a:t> </a:t>
            </a:r>
            <a:endParaRPr b="1" i="0" sz="3200" u="none" cap="none" strike="noStrike">
              <a:solidFill>
                <a:schemeClr val="dk1"/>
              </a:solidFill>
              <a:latin typeface="Times New Roman"/>
              <a:ea typeface="Times New Roman"/>
              <a:cs typeface="Times New Roman"/>
              <a:sym typeface="Times New Roman"/>
            </a:endParaRPr>
          </a:p>
        </p:txBody>
      </p:sp>
      <p:grpSp>
        <p:nvGrpSpPr>
          <p:cNvPr id="370" name="Google Shape;370;p36"/>
          <p:cNvGrpSpPr/>
          <p:nvPr/>
        </p:nvGrpSpPr>
        <p:grpSpPr>
          <a:xfrm>
            <a:off x="1742216" y="1832337"/>
            <a:ext cx="8997214" cy="2876041"/>
            <a:chOff x="769396" y="14332"/>
            <a:chExt cx="8997214" cy="2876041"/>
          </a:xfrm>
        </p:grpSpPr>
        <p:sp>
          <p:nvSpPr>
            <p:cNvPr id="371" name="Google Shape;371;p36"/>
            <p:cNvSpPr/>
            <p:nvPr/>
          </p:nvSpPr>
          <p:spPr>
            <a:xfrm>
              <a:off x="769396" y="14332"/>
              <a:ext cx="1191120" cy="1191120"/>
            </a:xfrm>
            <a:prstGeom prst="ellipse">
              <a:avLst/>
            </a:prstGeom>
            <a:solidFill>
              <a:srgbClr val="D2D4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6"/>
            <p:cNvSpPr/>
            <p:nvPr/>
          </p:nvSpPr>
          <p:spPr>
            <a:xfrm>
              <a:off x="1019532" y="264467"/>
              <a:ext cx="690849" cy="690849"/>
            </a:xfrm>
            <a:prstGeom prst="rect">
              <a:avLst/>
            </a:prstGeom>
            <a:blipFill rotWithShape="1">
              <a:blip r:embed="rId3">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6"/>
            <p:cNvSpPr/>
            <p:nvPr/>
          </p:nvSpPr>
          <p:spPr>
            <a:xfrm>
              <a:off x="2215757" y="14332"/>
              <a:ext cx="2807641" cy="11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6"/>
            <p:cNvSpPr txBox="1"/>
            <p:nvPr/>
          </p:nvSpPr>
          <p:spPr>
            <a:xfrm>
              <a:off x="2215757" y="14332"/>
              <a:ext cx="2807641" cy="1191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Times New Roman"/>
                  <a:ea typeface="Times New Roman"/>
                  <a:cs typeface="Times New Roman"/>
                  <a:sym typeface="Times New Roman"/>
                </a:rPr>
                <a:t>Angular is a framework and platform for building single-page client applications using HTML and Type Script . Angular is written in Type Script.</a:t>
              </a:r>
              <a:endParaRPr b="0" i="0" sz="1400" u="none" cap="none" strike="noStrike">
                <a:solidFill>
                  <a:srgbClr val="000000"/>
                </a:solidFill>
                <a:latin typeface="Times New Roman"/>
                <a:ea typeface="Times New Roman"/>
                <a:cs typeface="Times New Roman"/>
                <a:sym typeface="Times New Roman"/>
              </a:endParaRPr>
            </a:p>
          </p:txBody>
        </p:sp>
        <p:sp>
          <p:nvSpPr>
            <p:cNvPr id="375" name="Google Shape;375;p36"/>
            <p:cNvSpPr/>
            <p:nvPr/>
          </p:nvSpPr>
          <p:spPr>
            <a:xfrm>
              <a:off x="5512609" y="14332"/>
              <a:ext cx="1191120" cy="1191120"/>
            </a:xfrm>
            <a:prstGeom prst="ellipse">
              <a:avLst/>
            </a:prstGeom>
            <a:solidFill>
              <a:srgbClr val="D2D4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6"/>
            <p:cNvSpPr/>
            <p:nvPr/>
          </p:nvSpPr>
          <p:spPr>
            <a:xfrm>
              <a:off x="5762744" y="264467"/>
              <a:ext cx="690849" cy="690849"/>
            </a:xfrm>
            <a:prstGeom prst="rect">
              <a:avLst/>
            </a:prstGeom>
            <a:blipFill rotWithShape="1">
              <a:blip r:embed="rId4">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6"/>
            <p:cNvSpPr/>
            <p:nvPr/>
          </p:nvSpPr>
          <p:spPr>
            <a:xfrm>
              <a:off x="6958969" y="14332"/>
              <a:ext cx="2807641" cy="11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6"/>
            <p:cNvSpPr txBox="1"/>
            <p:nvPr/>
          </p:nvSpPr>
          <p:spPr>
            <a:xfrm>
              <a:off x="6958969" y="14332"/>
              <a:ext cx="2807641" cy="1191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Times New Roman"/>
                  <a:ea typeface="Times New Roman"/>
                  <a:cs typeface="Times New Roman"/>
                  <a:sym typeface="Times New Roman"/>
                </a:rPr>
                <a:t>Great for Single page applications.</a:t>
              </a:r>
              <a:endParaRPr b="0" i="0" sz="1400" u="none" cap="none" strike="noStrike">
                <a:solidFill>
                  <a:srgbClr val="000000"/>
                </a:solidFill>
                <a:latin typeface="Times New Roman"/>
                <a:ea typeface="Times New Roman"/>
                <a:cs typeface="Times New Roman"/>
                <a:sym typeface="Times New Roman"/>
              </a:endParaRPr>
            </a:p>
          </p:txBody>
        </p:sp>
        <p:sp>
          <p:nvSpPr>
            <p:cNvPr id="379" name="Google Shape;379;p36"/>
            <p:cNvSpPr/>
            <p:nvPr/>
          </p:nvSpPr>
          <p:spPr>
            <a:xfrm>
              <a:off x="769396" y="1699253"/>
              <a:ext cx="1191120" cy="1191120"/>
            </a:xfrm>
            <a:prstGeom prst="ellipse">
              <a:avLst/>
            </a:prstGeom>
            <a:solidFill>
              <a:srgbClr val="D2D4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6"/>
            <p:cNvSpPr/>
            <p:nvPr/>
          </p:nvSpPr>
          <p:spPr>
            <a:xfrm>
              <a:off x="1019532" y="1949388"/>
              <a:ext cx="690849" cy="690849"/>
            </a:xfrm>
            <a:prstGeom prst="rect">
              <a:avLst/>
            </a:prstGeom>
            <a:blipFill rotWithShape="1">
              <a:blip r:embed="rId5">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p:nvPr/>
          </p:nvSpPr>
          <p:spPr>
            <a:xfrm>
              <a:off x="2215757" y="1699253"/>
              <a:ext cx="2807641" cy="11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6"/>
            <p:cNvSpPr txBox="1"/>
            <p:nvPr/>
          </p:nvSpPr>
          <p:spPr>
            <a:xfrm>
              <a:off x="2215757" y="1699253"/>
              <a:ext cx="2807641" cy="1191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Times New Roman"/>
                  <a:ea typeface="Times New Roman"/>
                  <a:cs typeface="Times New Roman"/>
                  <a:sym typeface="Times New Roman"/>
                </a:rPr>
                <a:t>Angular is modular.</a:t>
              </a:r>
              <a:endParaRPr b="0" i="0" sz="1400" u="none" cap="none" strike="noStrike">
                <a:solidFill>
                  <a:srgbClr val="000000"/>
                </a:solidFill>
                <a:latin typeface="Times New Roman"/>
                <a:ea typeface="Times New Roman"/>
                <a:cs typeface="Times New Roman"/>
                <a:sym typeface="Times New Roman"/>
              </a:endParaRPr>
            </a:p>
          </p:txBody>
        </p:sp>
        <p:sp>
          <p:nvSpPr>
            <p:cNvPr id="383" name="Google Shape;383;p36"/>
            <p:cNvSpPr/>
            <p:nvPr/>
          </p:nvSpPr>
          <p:spPr>
            <a:xfrm>
              <a:off x="5512609" y="1699253"/>
              <a:ext cx="1191120" cy="1191120"/>
            </a:xfrm>
            <a:prstGeom prst="ellipse">
              <a:avLst/>
            </a:prstGeom>
            <a:solidFill>
              <a:srgbClr val="D2D4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p:nvPr/>
          </p:nvSpPr>
          <p:spPr>
            <a:xfrm>
              <a:off x="5762744" y="1949388"/>
              <a:ext cx="690849" cy="690849"/>
            </a:xfrm>
            <a:prstGeom prst="rect">
              <a:avLst/>
            </a:prstGeom>
            <a:blipFill rotWithShape="1">
              <a:blip r:embed="rId6">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6"/>
            <p:cNvSpPr/>
            <p:nvPr/>
          </p:nvSpPr>
          <p:spPr>
            <a:xfrm>
              <a:off x="6958969" y="1699253"/>
              <a:ext cx="2807641" cy="11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6"/>
            <p:cNvSpPr txBox="1"/>
            <p:nvPr/>
          </p:nvSpPr>
          <p:spPr>
            <a:xfrm>
              <a:off x="6958969" y="1699253"/>
              <a:ext cx="2807641" cy="11911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Times New Roman"/>
                  <a:ea typeface="Times New Roman"/>
                  <a:cs typeface="Times New Roman"/>
                  <a:sym typeface="Times New Roman"/>
                </a:rPr>
                <a:t>Built-in features DI, data binding etc.</a:t>
              </a:r>
              <a:endParaRPr b="0" i="0" sz="1400" u="none" cap="none" strike="noStrike">
                <a:solidFill>
                  <a:srgbClr val="000000"/>
                </a:solidFill>
                <a:latin typeface="Times New Roman"/>
                <a:ea typeface="Times New Roman"/>
                <a:cs typeface="Times New Roman"/>
                <a:sym typeface="Times New Roman"/>
              </a:endParaRPr>
            </a:p>
          </p:txBody>
        </p:sp>
      </p:grpSp>
      <p:sp>
        <p:nvSpPr>
          <p:cNvPr id="387" name="Google Shape;387;p3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6"/>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3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7"/>
          <p:cNvSpPr/>
          <p:nvPr/>
        </p:nvSpPr>
        <p:spPr>
          <a:xfrm>
            <a:off x="0" y="634193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7"/>
          <p:cNvSpPr txBox="1"/>
          <p:nvPr/>
        </p:nvSpPr>
        <p:spPr>
          <a:xfrm>
            <a:off x="1916530" y="3"/>
            <a:ext cx="10058400" cy="14508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000000"/>
              </a:buClr>
              <a:buSzPts val="4800"/>
              <a:buFont typeface="Arial"/>
              <a:buNone/>
            </a:pPr>
            <a:r>
              <a:rPr b="1" i="0" lang="en-US" sz="4800" u="none" cap="none" strike="noStrike">
                <a:solidFill>
                  <a:srgbClr val="1F8084"/>
                </a:solidFill>
                <a:latin typeface="Times New Roman"/>
                <a:ea typeface="Times New Roman"/>
                <a:cs typeface="Times New Roman"/>
                <a:sym typeface="Times New Roman"/>
              </a:rPr>
              <a:t>ANGULAR MODULE </a:t>
            </a:r>
            <a:endParaRPr b="1" i="0" sz="4800" u="none" cap="none" strike="noStrike">
              <a:solidFill>
                <a:srgbClr val="1F8084"/>
              </a:solidFill>
              <a:latin typeface="Times New Roman"/>
              <a:ea typeface="Times New Roman"/>
              <a:cs typeface="Times New Roman"/>
              <a:sym typeface="Times New Roman"/>
            </a:endParaRPr>
          </a:p>
        </p:txBody>
      </p:sp>
      <p:sp>
        <p:nvSpPr>
          <p:cNvPr id="396" name="Google Shape;396;p3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p37"/>
          <p:cNvGrpSpPr/>
          <p:nvPr/>
        </p:nvGrpSpPr>
        <p:grpSpPr>
          <a:xfrm>
            <a:off x="1399009" y="2100693"/>
            <a:ext cx="5256594" cy="3781800"/>
            <a:chOff x="302046" y="2178"/>
            <a:chExt cx="5256594" cy="3781800"/>
          </a:xfrm>
        </p:grpSpPr>
        <p:sp>
          <p:nvSpPr>
            <p:cNvPr id="399" name="Google Shape;399;p37"/>
            <p:cNvSpPr txBox="1"/>
            <p:nvPr/>
          </p:nvSpPr>
          <p:spPr>
            <a:xfrm>
              <a:off x="855866" y="555998"/>
              <a:ext cx="2674200" cy="26742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alibri"/>
                <a:buNone/>
              </a:pPr>
              <a:r>
                <a:rPr b="0" i="0" lang="en-US" sz="1300" u="none" cap="none" strike="noStrike">
                  <a:solidFill>
                    <a:schemeClr val="lt1"/>
                  </a:solidFill>
                  <a:latin typeface="Calibri"/>
                  <a:ea typeface="Calibri"/>
                  <a:cs typeface="Calibri"/>
                  <a:sym typeface="Calibri"/>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b="0" i="0" sz="1400" u="none" cap="none" strike="noStrike">
                <a:solidFill>
                  <a:srgbClr val="000000"/>
                </a:solidFill>
                <a:latin typeface="Arial"/>
                <a:ea typeface="Arial"/>
                <a:cs typeface="Arial"/>
                <a:sym typeface="Arial"/>
              </a:endParaRPr>
            </a:p>
          </p:txBody>
        </p:sp>
        <p:sp>
          <p:nvSpPr>
            <p:cNvPr id="400" name="Google Shape;400;p37"/>
            <p:cNvSpPr/>
            <p:nvPr/>
          </p:nvSpPr>
          <p:spPr>
            <a:xfrm rot="5400000">
              <a:off x="4395690" y="1391888"/>
              <a:ext cx="1323600" cy="1002300"/>
            </a:xfrm>
            <a:prstGeom prst="triangle">
              <a:avLst>
                <a:gd fmla="val 50000" name="adj"/>
              </a:avLst>
            </a:prstGeom>
            <a:solidFill>
              <a:srgbClr val="D2D4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7"/>
            <p:cNvSpPr/>
            <p:nvPr/>
          </p:nvSpPr>
          <p:spPr>
            <a:xfrm>
              <a:off x="302046" y="2178"/>
              <a:ext cx="3781800" cy="3781800"/>
            </a:xfrm>
            <a:prstGeom prst="ellipse">
              <a:avLst/>
            </a:prstGeom>
            <a:solidFill>
              <a:srgbClr val="BB582B"/>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37"/>
          <p:cNvSpPr/>
          <p:nvPr/>
        </p:nvSpPr>
        <p:spPr>
          <a:xfrm>
            <a:off x="742625" y="2114225"/>
            <a:ext cx="4677600" cy="3834900"/>
          </a:xfrm>
          <a:prstGeom prst="rect">
            <a:avLst/>
          </a:prstGeom>
          <a:solidFill>
            <a:srgbClr val="D2D4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3" name="Google Shape;403;p37"/>
          <p:cNvSpPr txBox="1"/>
          <p:nvPr/>
        </p:nvSpPr>
        <p:spPr>
          <a:xfrm>
            <a:off x="947375" y="2114225"/>
            <a:ext cx="4261500" cy="32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0C0C0C"/>
                </a:solidFill>
                <a:latin typeface="Times New Roman"/>
                <a:ea typeface="Times New Roman"/>
                <a:cs typeface="Times New Roman"/>
                <a:sym typeface="Times New Roman"/>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b="0" i="0" sz="18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Times New Roman"/>
              <a:ea typeface="Times New Roman"/>
              <a:cs typeface="Times New Roman"/>
              <a:sym typeface="Times New Roman"/>
            </a:endParaRPr>
          </a:p>
        </p:txBody>
      </p:sp>
      <p:sp>
        <p:nvSpPr>
          <p:cNvPr id="404" name="Google Shape;404;p37"/>
          <p:cNvSpPr/>
          <p:nvPr/>
        </p:nvSpPr>
        <p:spPr>
          <a:xfrm>
            <a:off x="6814850" y="2122438"/>
            <a:ext cx="4677600" cy="3834900"/>
          </a:xfrm>
          <a:prstGeom prst="rect">
            <a:avLst/>
          </a:prstGeom>
          <a:solidFill>
            <a:srgbClr val="D2D4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5" name="Google Shape;405;p37"/>
          <p:cNvSpPr txBox="1"/>
          <p:nvPr/>
        </p:nvSpPr>
        <p:spPr>
          <a:xfrm>
            <a:off x="7085275" y="2330925"/>
            <a:ext cx="4261500" cy="29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Imports in 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FormsModule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ReactiveFormsModule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HttpClientModule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BrowserModule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AppRoutingModule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C0C0C"/>
                </a:solidFill>
                <a:latin typeface="Times New Roman"/>
                <a:ea typeface="Times New Roman"/>
                <a:cs typeface="Times New Roman"/>
                <a:sym typeface="Times New Roman"/>
              </a:rPr>
              <a:t>Ng Module</a:t>
            </a:r>
            <a:endParaRPr b="0" i="0" sz="20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C0C0C"/>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8"/>
          <p:cNvSpPr/>
          <p:nvPr/>
        </p:nvSpPr>
        <p:spPr>
          <a:xfrm>
            <a:off x="838835" y="1628140"/>
            <a:ext cx="10641330"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endParaRPr b="0" i="0" sz="1400" u="none" cap="none" strike="noStrike">
              <a:solidFill>
                <a:srgbClr val="000000"/>
              </a:solidFill>
              <a:latin typeface="Times New Roman"/>
              <a:ea typeface="Times New Roman"/>
              <a:cs typeface="Times New Roman"/>
              <a:sym typeface="Times New Roman"/>
            </a:endParaRPr>
          </a:p>
        </p:txBody>
      </p:sp>
      <p:sp>
        <p:nvSpPr>
          <p:cNvPr id="411" name="Google Shape;411;p38"/>
          <p:cNvSpPr/>
          <p:nvPr/>
        </p:nvSpPr>
        <p:spPr>
          <a:xfrm>
            <a:off x="838835" y="4352925"/>
            <a:ext cx="10721794" cy="1568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Router Link is a directive that binds the HTML element to a Route. Clicking on the HTML element, which is bound to a Router Link, will result in navigation to the Route. The Router Link may contain parameters to be passed to the route’s component.</a:t>
            </a:r>
            <a:endParaRPr b="0" i="0" sz="1400" u="none" cap="none" strike="noStrike">
              <a:solidFill>
                <a:srgbClr val="000000"/>
              </a:solidFill>
              <a:latin typeface="Arial"/>
              <a:ea typeface="Arial"/>
              <a:cs typeface="Arial"/>
              <a:sym typeface="Arial"/>
            </a:endParaRPr>
          </a:p>
        </p:txBody>
      </p:sp>
      <p:sp>
        <p:nvSpPr>
          <p:cNvPr id="412" name="Google Shape;412;p38"/>
          <p:cNvSpPr txBox="1"/>
          <p:nvPr/>
        </p:nvSpPr>
        <p:spPr>
          <a:xfrm>
            <a:off x="838835" y="934906"/>
            <a:ext cx="24120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1F8084"/>
                </a:solidFill>
                <a:latin typeface="Times New Roman"/>
                <a:ea typeface="Times New Roman"/>
                <a:cs typeface="Times New Roman"/>
                <a:sym typeface="Times New Roman"/>
              </a:rPr>
              <a:t>Angular Routing</a:t>
            </a:r>
            <a:endParaRPr b="0" i="0" sz="2400" u="none" cap="none" strike="noStrike">
              <a:solidFill>
                <a:srgbClr val="1F8084"/>
              </a:solidFill>
              <a:latin typeface="Calibri"/>
              <a:ea typeface="Calibri"/>
              <a:cs typeface="Calibri"/>
              <a:sym typeface="Calibri"/>
            </a:endParaRPr>
          </a:p>
        </p:txBody>
      </p:sp>
      <p:sp>
        <p:nvSpPr>
          <p:cNvPr id="413" name="Google Shape;413;p38"/>
          <p:cNvSpPr txBox="1"/>
          <p:nvPr/>
        </p:nvSpPr>
        <p:spPr>
          <a:xfrm>
            <a:off x="838835" y="3660201"/>
            <a:ext cx="181254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1F8084"/>
                </a:solidFill>
                <a:latin typeface="Times New Roman"/>
                <a:ea typeface="Times New Roman"/>
                <a:cs typeface="Times New Roman"/>
                <a:sym typeface="Times New Roman"/>
              </a:rPr>
              <a:t>Router Link</a:t>
            </a:r>
            <a:endParaRPr b="0" i="0" sz="2400" u="none" cap="none" strike="noStrike">
              <a:solidFill>
                <a:srgbClr val="1F8084"/>
              </a:solidFill>
              <a:latin typeface="Calibri"/>
              <a:ea typeface="Calibri"/>
              <a:cs typeface="Calibri"/>
              <a:sym typeface="Calibri"/>
            </a:endParaRPr>
          </a:p>
        </p:txBody>
      </p:sp>
      <p:sp>
        <p:nvSpPr>
          <p:cNvPr id="414" name="Google Shape;414;p3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p:nvPr/>
        </p:nvSpPr>
        <p:spPr>
          <a:xfrm>
            <a:off x="495646" y="1496060"/>
            <a:ext cx="11283977" cy="5116593"/>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3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endParaRPr b="0" i="0" sz="1400" u="none" cap="none" strike="noStrike">
              <a:solidFill>
                <a:srgbClr val="000000"/>
              </a:solidFill>
              <a:latin typeface="Arial"/>
              <a:ea typeface="Arial"/>
              <a:cs typeface="Arial"/>
              <a:sym typeface="Arial"/>
            </a:endParaRPr>
          </a:p>
          <a:p>
            <a:pPr indent="-381000" lvl="0" marL="457200" marR="0" rtl="0" algn="just">
              <a:lnSpc>
                <a:spcPct val="13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Each component consists of</a:t>
            </a:r>
            <a:endParaRPr b="0" i="0" sz="1400" u="none" cap="none" strike="noStrike">
              <a:solidFill>
                <a:srgbClr val="000000"/>
              </a:solidFill>
              <a:latin typeface="Arial"/>
              <a:ea typeface="Arial"/>
              <a:cs typeface="Arial"/>
              <a:sym typeface="Arial"/>
            </a:endParaRPr>
          </a:p>
          <a:p>
            <a:pPr indent="-355600" lvl="1" marL="914400" marR="0" rtl="0" algn="just">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An HTML template that declares what renders on the page</a:t>
            </a:r>
            <a:endParaRPr b="0" i="0" sz="1400" u="none" cap="none" strike="noStrike">
              <a:solidFill>
                <a:srgbClr val="000000"/>
              </a:solidFill>
              <a:latin typeface="Times New Roman"/>
              <a:ea typeface="Times New Roman"/>
              <a:cs typeface="Times New Roman"/>
              <a:sym typeface="Times New Roman"/>
            </a:endParaRPr>
          </a:p>
          <a:p>
            <a:pPr indent="-355600" lvl="1" marL="914400" marR="0" rtl="0" algn="just">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 TypeScript class that defines behavior</a:t>
            </a:r>
            <a:endParaRPr b="0" i="0" sz="1400" u="none" cap="none" strike="noStrike">
              <a:solidFill>
                <a:srgbClr val="000000"/>
              </a:solidFill>
              <a:latin typeface="Times New Roman"/>
              <a:ea typeface="Times New Roman"/>
              <a:cs typeface="Times New Roman"/>
              <a:sym typeface="Times New Roman"/>
            </a:endParaRPr>
          </a:p>
          <a:p>
            <a:pPr indent="-355600" lvl="1" marL="914400" marR="0" rtl="0" algn="just">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 CSS selector that defines how the component is used in a template</a:t>
            </a:r>
            <a:endParaRPr b="0" i="0" sz="1400" u="none" cap="none" strike="noStrike">
              <a:solidFill>
                <a:srgbClr val="000000"/>
              </a:solidFill>
              <a:latin typeface="Times New Roman"/>
              <a:ea typeface="Times New Roman"/>
              <a:cs typeface="Times New Roman"/>
              <a:sym typeface="Times New Roman"/>
            </a:endParaRPr>
          </a:p>
          <a:p>
            <a:pPr indent="-355600" lvl="1" marL="914400" marR="0" rtl="0" algn="just">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Optionally, CSS styles applied to the template</a:t>
            </a:r>
            <a:endParaRPr b="0" i="0" sz="1400" u="none" cap="none" strike="noStrike">
              <a:solidFill>
                <a:srgbClr val="000000"/>
              </a:solidFill>
              <a:latin typeface="Times New Roman"/>
              <a:ea typeface="Times New Roman"/>
              <a:cs typeface="Times New Roman"/>
              <a:sym typeface="Times New Roman"/>
            </a:endParaRPr>
          </a:p>
          <a:p>
            <a:pPr indent="0" lvl="0" marL="914400" marR="0" rtl="0" algn="l">
              <a:lnSpc>
                <a:spcPct val="13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l">
              <a:lnSpc>
                <a:spcPct val="13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90500" lvl="0" marL="342900" marR="0" rtl="0" algn="l">
              <a:lnSpc>
                <a:spcPct val="13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1" name="Google Shape;421;p39"/>
          <p:cNvSpPr txBox="1"/>
          <p:nvPr/>
        </p:nvSpPr>
        <p:spPr>
          <a:xfrm>
            <a:off x="3349854" y="282475"/>
            <a:ext cx="59289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3400" u="none" cap="none" strike="noStrike">
                <a:solidFill>
                  <a:srgbClr val="1F8084"/>
                </a:solidFill>
                <a:latin typeface="Times New Roman"/>
                <a:ea typeface="Times New Roman"/>
                <a:cs typeface="Times New Roman"/>
                <a:sym typeface="Times New Roman"/>
              </a:rPr>
              <a:t>ANGULAR COMPONENTS</a:t>
            </a:r>
            <a:endParaRPr b="0" i="0" sz="3400" u="none" cap="none" strike="noStrike">
              <a:solidFill>
                <a:srgbClr val="1F8084"/>
              </a:solidFill>
              <a:latin typeface="Calibri"/>
              <a:ea typeface="Calibri"/>
              <a:cs typeface="Calibri"/>
              <a:sym typeface="Calibri"/>
            </a:endParaRPr>
          </a:p>
        </p:txBody>
      </p:sp>
      <p:pic>
        <p:nvPicPr>
          <p:cNvPr id="422" name="Google Shape;422;p39"/>
          <p:cNvPicPr preferRelativeResize="0"/>
          <p:nvPr/>
        </p:nvPicPr>
        <p:blipFill rotWithShape="1">
          <a:blip r:embed="rId3">
            <a:alphaModFix/>
          </a:blip>
          <a:srcRect b="0" l="0" r="0" t="0"/>
          <a:stretch/>
        </p:blipFill>
        <p:spPr>
          <a:xfrm>
            <a:off x="8472815" y="3654369"/>
            <a:ext cx="3223539" cy="2149026"/>
          </a:xfrm>
          <a:prstGeom prst="rect">
            <a:avLst/>
          </a:prstGeom>
          <a:noFill/>
          <a:ln>
            <a:noFill/>
          </a:ln>
        </p:spPr>
      </p:pic>
      <p:sp>
        <p:nvSpPr>
          <p:cNvPr id="423" name="Google Shape;423;p39"/>
          <p:cNvSpPr/>
          <p:nvPr/>
        </p:nvSpPr>
        <p:spPr>
          <a:xfrm>
            <a:off x="8695765" y="4054356"/>
            <a:ext cx="2868706" cy="149479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3"/>
              </a:solidFill>
              <a:latin typeface="Calibri"/>
              <a:ea typeface="Calibri"/>
              <a:cs typeface="Calibri"/>
              <a:sym typeface="Calibri"/>
            </a:endParaRPr>
          </a:p>
        </p:txBody>
      </p:sp>
      <p:sp>
        <p:nvSpPr>
          <p:cNvPr id="424" name="Google Shape;424;p39"/>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4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0"/>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2" name="Google Shape;432;p40"/>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pic>
        <p:nvPicPr>
          <p:cNvPr descr="Pens and rulers" id="433" name="Google Shape;433;p40"/>
          <p:cNvPicPr preferRelativeResize="0"/>
          <p:nvPr/>
        </p:nvPicPr>
        <p:blipFill rotWithShape="1">
          <a:blip r:embed="rId3">
            <a:alphaModFix amt="35000"/>
          </a:blip>
          <a:srcRect b="8745" l="0" r="-2" t="6858"/>
          <a:stretch/>
        </p:blipFill>
        <p:spPr>
          <a:xfrm>
            <a:off x="-1568" y="10"/>
            <a:ext cx="12191980" cy="6857989"/>
          </a:xfrm>
          <a:prstGeom prst="rect">
            <a:avLst/>
          </a:prstGeom>
          <a:noFill/>
          <a:ln>
            <a:noFill/>
          </a:ln>
        </p:spPr>
      </p:pic>
      <p:sp>
        <p:nvSpPr>
          <p:cNvPr id="434" name="Google Shape;434;p40"/>
          <p:cNvSpPr txBox="1"/>
          <p:nvPr/>
        </p:nvSpPr>
        <p:spPr>
          <a:xfrm>
            <a:off x="1193525" y="243126"/>
            <a:ext cx="10058400" cy="7320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000000"/>
              </a:buClr>
              <a:buSzPts val="4800"/>
              <a:buFont typeface="Arial"/>
              <a:buNone/>
            </a:pPr>
            <a:r>
              <a:rPr b="1" i="0" lang="en-US" sz="3400" u="none" cap="none" strike="noStrike">
                <a:solidFill>
                  <a:srgbClr val="1F8084"/>
                </a:solidFill>
                <a:latin typeface="Times New Roman"/>
                <a:ea typeface="Times New Roman"/>
                <a:cs typeface="Times New Roman"/>
                <a:sym typeface="Times New Roman"/>
              </a:rPr>
              <a:t>ANGULAR COMPONENTS IN THE PROJECT</a:t>
            </a:r>
            <a:endParaRPr b="0" i="0" sz="3400" u="none" cap="none" strike="noStrike">
              <a:solidFill>
                <a:srgbClr val="1F8084"/>
              </a:solidFill>
              <a:latin typeface="Times New Roman"/>
              <a:ea typeface="Times New Roman"/>
              <a:cs typeface="Times New Roman"/>
              <a:sym typeface="Times New Roman"/>
            </a:endParaRPr>
          </a:p>
        </p:txBody>
      </p:sp>
      <p:sp>
        <p:nvSpPr>
          <p:cNvPr id="435" name="Google Shape;435;p40"/>
          <p:cNvSpPr/>
          <p:nvPr/>
        </p:nvSpPr>
        <p:spPr>
          <a:xfrm>
            <a:off x="853793" y="1908934"/>
            <a:ext cx="10058400" cy="4023300"/>
          </a:xfrm>
          <a:prstGeom prst="rect">
            <a:avLst/>
          </a:prstGeom>
          <a:noFill/>
          <a:ln>
            <a:noFill/>
          </a:ln>
        </p:spPr>
        <p:txBody>
          <a:bodyPr anchorCtr="0" anchor="t" bIns="45700" lIns="0" spcFirstLastPara="1" rIns="0" wrap="square" tIns="45700">
            <a:noAutofit/>
          </a:bodyPr>
          <a:lstStyle/>
          <a:p>
            <a:pPr indent="-342900" lvl="0" marL="457200" marR="0" rtl="0" algn="l">
              <a:lnSpc>
                <a:spcPct val="90000"/>
              </a:lnSpc>
              <a:spcBef>
                <a:spcPts val="0"/>
              </a:spcBef>
              <a:spcAft>
                <a:spcPts val="0"/>
              </a:spcAft>
              <a:buClr>
                <a:srgbClr val="000000"/>
              </a:buClr>
              <a:buSzPts val="1800"/>
              <a:buFont typeface="Times New Roman"/>
              <a:buChar char="●"/>
            </a:pPr>
            <a:r>
              <a:rPr b="1" i="0" lang="en-US" sz="1800" u="none" cap="none" strike="noStrike">
                <a:solidFill>
                  <a:srgbClr val="1F8084"/>
                </a:solidFill>
                <a:latin typeface="Times New Roman"/>
                <a:ea typeface="Times New Roman"/>
                <a:cs typeface="Times New Roman"/>
                <a:sym typeface="Times New Roman"/>
              </a:rPr>
              <a:t>Home</a:t>
            </a:r>
            <a:r>
              <a:rPr b="0" i="0" lang="en-US" sz="1800" u="none" cap="none" strike="noStrike">
                <a:solidFill>
                  <a:srgbClr val="1F8084"/>
                </a:solidFill>
                <a:latin typeface="Times New Roman"/>
                <a:ea typeface="Times New Roman"/>
                <a:cs typeface="Times New Roman"/>
                <a:sym typeface="Times New Roman"/>
              </a:rPr>
              <a:t>:</a:t>
            </a:r>
            <a:r>
              <a:rPr b="0" i="0" lang="en-US" sz="1800" u="none" cap="none" strike="noStrike">
                <a:solidFill>
                  <a:srgbClr val="3F3F3F"/>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342900" lvl="1" marL="914400" marR="0" rtl="0" algn="l">
              <a:lnSpc>
                <a:spcPct val="90000"/>
              </a:lnSpc>
              <a:spcBef>
                <a:spcPts val="0"/>
              </a:spcBef>
              <a:spcAft>
                <a:spcPts val="0"/>
              </a:spcAft>
              <a:buClr>
                <a:srgbClr val="3F3F3F"/>
              </a:buClr>
              <a:buSzPts val="1800"/>
              <a:buFont typeface="Times New Roman"/>
              <a:buChar char="○"/>
            </a:pPr>
            <a:r>
              <a:rPr b="0" i="0" lang="en-US" sz="1800" u="none" cap="none" strike="noStrike">
                <a:solidFill>
                  <a:srgbClr val="3F3F3F"/>
                </a:solidFill>
                <a:latin typeface="Times New Roman"/>
                <a:ea typeface="Times New Roman"/>
                <a:cs typeface="Times New Roman"/>
                <a:sym typeface="Times New Roman"/>
              </a:rPr>
              <a:t>It is the Landing Page of the application. It has Navigation to Login and Register</a:t>
            </a:r>
            <a:endParaRPr b="0" i="0" sz="1400" u="none" cap="none" strike="noStrike">
              <a:solidFill>
                <a:srgbClr val="000000"/>
              </a:solidFill>
              <a:latin typeface="Times New Roman"/>
              <a:ea typeface="Times New Roman"/>
              <a:cs typeface="Times New Roman"/>
              <a:sym typeface="Times New Roman"/>
            </a:endParaRPr>
          </a:p>
          <a:p>
            <a:pPr indent="0" lvl="0" marL="91440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3F3F3F"/>
              </a:solidFill>
              <a:latin typeface="Times New Roman"/>
              <a:ea typeface="Times New Roman"/>
              <a:cs typeface="Times New Roman"/>
              <a:sym typeface="Times New Roman"/>
            </a:endParaRPr>
          </a:p>
          <a:p>
            <a:pPr indent="-342900" lvl="0" marL="457200" marR="0" rtl="0" algn="l">
              <a:lnSpc>
                <a:spcPct val="90000"/>
              </a:lnSpc>
              <a:spcBef>
                <a:spcPts val="600"/>
              </a:spcBef>
              <a:spcAft>
                <a:spcPts val="0"/>
              </a:spcAft>
              <a:buClr>
                <a:srgbClr val="1F8084"/>
              </a:buClr>
              <a:buSzPts val="1800"/>
              <a:buFont typeface="Times New Roman"/>
              <a:buChar char="●"/>
            </a:pPr>
            <a:r>
              <a:rPr b="1" i="0" lang="en-US" sz="1800" u="none" cap="none" strike="noStrike">
                <a:solidFill>
                  <a:srgbClr val="1F8084"/>
                </a:solidFill>
                <a:latin typeface="Times New Roman"/>
                <a:ea typeface="Times New Roman"/>
                <a:cs typeface="Times New Roman"/>
                <a:sym typeface="Times New Roman"/>
              </a:rPr>
              <a:t>Admin-Login</a:t>
            </a:r>
            <a:r>
              <a:rPr b="0" i="0" lang="en-US" sz="1800" u="none" cap="none" strike="noStrike">
                <a:solidFill>
                  <a:srgbClr val="1F8084"/>
                </a:solidFill>
                <a:latin typeface="Times New Roman"/>
                <a:ea typeface="Times New Roman"/>
                <a:cs typeface="Times New Roman"/>
                <a:sym typeface="Times New Roman"/>
              </a:rPr>
              <a:t>: </a:t>
            </a:r>
            <a:endParaRPr b="0" i="0" sz="1400" u="none" cap="none" strike="noStrike">
              <a:solidFill>
                <a:srgbClr val="1F8084"/>
              </a:solidFill>
              <a:latin typeface="Times New Roman"/>
              <a:ea typeface="Times New Roman"/>
              <a:cs typeface="Times New Roman"/>
              <a:sym typeface="Times New Roman"/>
            </a:endParaRPr>
          </a:p>
          <a:p>
            <a:pPr indent="-342900" lvl="1" marL="914400" marR="0" rtl="0" algn="l">
              <a:lnSpc>
                <a:spcPct val="90000"/>
              </a:lnSpc>
              <a:spcBef>
                <a:spcPts val="0"/>
              </a:spcBef>
              <a:spcAft>
                <a:spcPts val="0"/>
              </a:spcAft>
              <a:buClr>
                <a:srgbClr val="3F3F3F"/>
              </a:buClr>
              <a:buSzPts val="1800"/>
              <a:buFont typeface="Times New Roman"/>
              <a:buChar char="○"/>
            </a:pPr>
            <a:r>
              <a:rPr b="0" i="0" lang="en-US" sz="1800" u="none" cap="none" strike="noStrike">
                <a:solidFill>
                  <a:srgbClr val="3F3F3F"/>
                </a:solidFill>
                <a:latin typeface="Times New Roman"/>
                <a:ea typeface="Times New Roman"/>
                <a:cs typeface="Times New Roman"/>
                <a:sym typeface="Times New Roman"/>
              </a:rPr>
              <a:t>Admin contains a page for login form and method to validate the Admin Login</a:t>
            </a:r>
            <a:endParaRPr b="0" i="0" sz="1400" u="none" cap="none" strike="noStrike">
              <a:solidFill>
                <a:srgbClr val="000000"/>
              </a:solidFill>
              <a:latin typeface="Times New Roman"/>
              <a:ea typeface="Times New Roman"/>
              <a:cs typeface="Times New Roman"/>
              <a:sym typeface="Times New Roman"/>
            </a:endParaRPr>
          </a:p>
          <a:p>
            <a:pPr indent="0" lvl="0" marL="91440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3F3F3F"/>
              </a:solidFill>
              <a:latin typeface="Times New Roman"/>
              <a:ea typeface="Times New Roman"/>
              <a:cs typeface="Times New Roman"/>
              <a:sym typeface="Times New Roman"/>
            </a:endParaRPr>
          </a:p>
          <a:p>
            <a:pPr indent="-342900" lvl="0" marL="457200" marR="0" rtl="0" algn="l">
              <a:lnSpc>
                <a:spcPct val="90000"/>
              </a:lnSpc>
              <a:spcBef>
                <a:spcPts val="600"/>
              </a:spcBef>
              <a:spcAft>
                <a:spcPts val="0"/>
              </a:spcAft>
              <a:buClr>
                <a:srgbClr val="000000"/>
              </a:buClr>
              <a:buSzPts val="1800"/>
              <a:buFont typeface="Times New Roman"/>
              <a:buChar char="●"/>
            </a:pPr>
            <a:r>
              <a:rPr b="1" i="0" lang="en-US" sz="1800" u="none" cap="none" strike="noStrike">
                <a:solidFill>
                  <a:srgbClr val="1F8084"/>
                </a:solidFill>
                <a:latin typeface="Times New Roman"/>
                <a:ea typeface="Times New Roman"/>
                <a:cs typeface="Times New Roman"/>
                <a:sym typeface="Times New Roman"/>
              </a:rPr>
              <a:t>User-Login</a:t>
            </a:r>
            <a:r>
              <a:rPr b="0" i="0" lang="en-US" sz="1800" u="none" cap="none" strike="noStrike">
                <a:solidFill>
                  <a:srgbClr val="1F8084"/>
                </a:solidFill>
                <a:latin typeface="Times New Roman"/>
                <a:ea typeface="Times New Roman"/>
                <a:cs typeface="Times New Roman"/>
                <a:sym typeface="Times New Roman"/>
              </a:rPr>
              <a:t>:</a:t>
            </a:r>
            <a:r>
              <a:rPr b="0" i="0" lang="en-US" sz="1800" u="none" cap="none" strike="noStrike">
                <a:solidFill>
                  <a:srgbClr val="3F3F3F"/>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342900" lvl="1" marL="914400" marR="0" rtl="0" algn="l">
              <a:lnSpc>
                <a:spcPct val="90000"/>
              </a:lnSpc>
              <a:spcBef>
                <a:spcPts val="0"/>
              </a:spcBef>
              <a:spcAft>
                <a:spcPts val="0"/>
              </a:spcAft>
              <a:buClr>
                <a:srgbClr val="3F3F3F"/>
              </a:buClr>
              <a:buSzPts val="1800"/>
              <a:buFont typeface="Times New Roman"/>
              <a:buChar char="○"/>
            </a:pPr>
            <a:r>
              <a:rPr b="0" i="0" lang="en-US" sz="1800" u="none" cap="none" strike="noStrike">
                <a:solidFill>
                  <a:srgbClr val="3F3F3F"/>
                </a:solidFill>
                <a:latin typeface="Times New Roman"/>
                <a:ea typeface="Times New Roman"/>
                <a:cs typeface="Times New Roman"/>
                <a:sym typeface="Times New Roman"/>
              </a:rPr>
              <a:t>User Login contains a page for user login form and a method to validate the user login.</a:t>
            </a:r>
            <a:endParaRPr b="0" i="0" sz="1400" u="none" cap="none" strike="noStrike">
              <a:solidFill>
                <a:srgbClr val="000000"/>
              </a:solidFill>
              <a:latin typeface="Times New Roman"/>
              <a:ea typeface="Times New Roman"/>
              <a:cs typeface="Times New Roman"/>
              <a:sym typeface="Times New Roman"/>
            </a:endParaRPr>
          </a:p>
          <a:p>
            <a:pPr indent="0" lvl="0" marL="91440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3F3F3F"/>
              </a:solidFill>
              <a:latin typeface="Times New Roman"/>
              <a:ea typeface="Times New Roman"/>
              <a:cs typeface="Times New Roman"/>
              <a:sym typeface="Times New Roman"/>
            </a:endParaRPr>
          </a:p>
          <a:p>
            <a:pPr indent="-342900" lvl="0" marL="457200" marR="0" rtl="0" algn="l">
              <a:lnSpc>
                <a:spcPct val="90000"/>
              </a:lnSpc>
              <a:spcBef>
                <a:spcPts val="600"/>
              </a:spcBef>
              <a:spcAft>
                <a:spcPts val="0"/>
              </a:spcAft>
              <a:buClr>
                <a:srgbClr val="1F8084"/>
              </a:buClr>
              <a:buSzPts val="1800"/>
              <a:buFont typeface="Times New Roman"/>
              <a:buChar char="●"/>
            </a:pPr>
            <a:r>
              <a:rPr b="1" i="0" lang="en-US" sz="1800" u="none" cap="none" strike="noStrike">
                <a:solidFill>
                  <a:srgbClr val="1F8084"/>
                </a:solidFill>
                <a:latin typeface="Times New Roman"/>
                <a:ea typeface="Times New Roman"/>
                <a:cs typeface="Times New Roman"/>
                <a:sym typeface="Times New Roman"/>
              </a:rPr>
              <a:t>User-Register:</a:t>
            </a:r>
            <a:endParaRPr b="0" i="0" sz="1400" u="none" cap="none" strike="noStrike">
              <a:solidFill>
                <a:srgbClr val="1F8084"/>
              </a:solidFill>
              <a:latin typeface="Times New Roman"/>
              <a:ea typeface="Times New Roman"/>
              <a:cs typeface="Times New Roman"/>
              <a:sym typeface="Times New Roman"/>
            </a:endParaRPr>
          </a:p>
          <a:p>
            <a:pPr indent="-342900" lvl="1" marL="914400" marR="0" rtl="0" algn="l">
              <a:lnSpc>
                <a:spcPct val="90000"/>
              </a:lnSpc>
              <a:spcBef>
                <a:spcPts val="0"/>
              </a:spcBef>
              <a:spcAft>
                <a:spcPts val="0"/>
              </a:spcAft>
              <a:buClr>
                <a:srgbClr val="3F3F3F"/>
              </a:buClr>
              <a:buSzPts val="1800"/>
              <a:buFont typeface="Times New Roman"/>
              <a:buChar char="○"/>
            </a:pPr>
            <a:r>
              <a:rPr b="0" i="0" lang="en-US" sz="1800" u="none" cap="none" strike="noStrike">
                <a:solidFill>
                  <a:srgbClr val="3F3F3F"/>
                </a:solidFill>
                <a:latin typeface="Times New Roman"/>
                <a:ea typeface="Times New Roman"/>
                <a:cs typeface="Times New Roman"/>
                <a:sym typeface="Times New Roman"/>
              </a:rPr>
              <a:t>This component contains a page for user registration form and method to store the details in Database.</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90000"/>
              </a:lnSpc>
              <a:spcBef>
                <a:spcPts val="600"/>
              </a:spcBef>
              <a:spcAft>
                <a:spcPts val="0"/>
              </a:spcAft>
              <a:buClr>
                <a:srgbClr val="000000"/>
              </a:buClr>
              <a:buSzPts val="1800"/>
              <a:buFont typeface="Arial"/>
              <a:buNone/>
            </a:pPr>
            <a:r>
              <a:t/>
            </a:r>
            <a:endParaRPr b="1" i="0" sz="1800" u="none" cap="none" strike="noStrike">
              <a:solidFill>
                <a:srgbClr val="3F3F3F"/>
              </a:solidFill>
              <a:latin typeface="Times New Roman"/>
              <a:ea typeface="Times New Roman"/>
              <a:cs typeface="Times New Roman"/>
              <a:sym typeface="Times New Roman"/>
            </a:endParaRPr>
          </a:p>
        </p:txBody>
      </p:sp>
      <p:sp>
        <p:nvSpPr>
          <p:cNvPr id="436" name="Google Shape;436;p40"/>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0"/>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p:nvPr/>
        </p:nvSpPr>
        <p:spPr>
          <a:xfrm>
            <a:off x="511662" y="592499"/>
            <a:ext cx="10878000" cy="48927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30000"/>
              </a:lnSpc>
              <a:spcBef>
                <a:spcPts val="0"/>
              </a:spcBef>
              <a:spcAft>
                <a:spcPts val="0"/>
              </a:spcAft>
              <a:buClr>
                <a:srgbClr val="000000"/>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Admin-Home</a:t>
            </a:r>
            <a:r>
              <a:rPr b="0" i="0" lang="en-US" sz="2000" u="none" cap="none" strike="noStrike">
                <a:solidFill>
                  <a:srgbClr val="1F8084"/>
                </a:solidFill>
                <a:latin typeface="Times New Roman"/>
                <a:ea typeface="Times New Roman"/>
                <a:cs typeface="Times New Roman"/>
                <a:sym typeface="Times New Roman"/>
              </a:rPr>
              <a:t>:</a:t>
            </a:r>
            <a:r>
              <a:rPr b="0" i="0" lang="en-US" sz="20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After log-in as Admin, admin can perform  two functional operations. Adding new Bus and viewing all the entries. This home page has an option to navigate the admin to perform these functionalities.</a:t>
            </a:r>
            <a:endParaRPr b="0" i="0" sz="1400" u="none" cap="none" strike="noStrike">
              <a:solidFill>
                <a:srgbClr val="000000"/>
              </a:solidFill>
              <a:latin typeface="Times New Roman"/>
              <a:ea typeface="Times New Roman"/>
              <a:cs typeface="Times New Roman"/>
              <a:sym typeface="Times New Roman"/>
            </a:endParaRPr>
          </a:p>
          <a:p>
            <a:pPr indent="0" lvl="0" marL="914400" marR="0" rtl="0" algn="l">
              <a:lnSpc>
                <a:spcPct val="13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Add-Bus-Details</a:t>
            </a:r>
            <a:r>
              <a:rPr b="0" i="0" lang="en-US" sz="2000" u="none" cap="none" strike="noStrike">
                <a:solidFill>
                  <a:srgbClr val="1F8084"/>
                </a:solidFill>
                <a:latin typeface="Times New Roman"/>
                <a:ea typeface="Times New Roman"/>
                <a:cs typeface="Times New Roman"/>
                <a:sym typeface="Times New Roman"/>
              </a:rPr>
              <a:t>: </a:t>
            </a:r>
            <a:endParaRPr b="0" i="0" sz="1400" u="none" cap="none" strike="noStrike">
              <a:solidFill>
                <a:srgbClr val="1F8084"/>
              </a:solidFill>
              <a:latin typeface="Times New Roman"/>
              <a:ea typeface="Times New Roman"/>
              <a:cs typeface="Times New Roman"/>
              <a:sym typeface="Times New Roman"/>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contains a form inside a template page to add new bus details and TS file containing method to store the data entered in form into the database.</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View-All-Bus-Details</a:t>
            </a:r>
            <a:r>
              <a:rPr b="0" i="0" lang="en-US" sz="2000" u="none" cap="none" strike="noStrike">
                <a:solidFill>
                  <a:srgbClr val="1F8084"/>
                </a:solidFill>
                <a:latin typeface="Times New Roman"/>
                <a:ea typeface="Times New Roman"/>
                <a:cs typeface="Times New Roman"/>
                <a:sym typeface="Times New Roman"/>
              </a:rPr>
              <a:t>:</a:t>
            </a:r>
            <a:endParaRPr b="0" i="0" sz="1400" u="none" cap="none" strike="noStrike">
              <a:solidFill>
                <a:srgbClr val="1F8084"/>
              </a:solidFill>
              <a:latin typeface="Times New Roman"/>
              <a:ea typeface="Times New Roman"/>
              <a:cs typeface="Times New Roman"/>
              <a:sym typeface="Times New Roman"/>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contains a viewing page which shows all  the details and list of all the bus details and functionalities like updating bus details and deleting the existing bus from database.</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p:txBody>
      </p:sp>
      <p:sp>
        <p:nvSpPr>
          <p:cNvPr id="445" name="Google Shape;445;p41"/>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1"/>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0" y="6341936"/>
            <a:ext cx="12192001" cy="65998"/>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txBox="1"/>
          <p:nvPr/>
        </p:nvSpPr>
        <p:spPr>
          <a:xfrm>
            <a:off x="4123125" y="300250"/>
            <a:ext cx="5182200" cy="7200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000000"/>
              </a:buClr>
              <a:buSzPts val="4800"/>
              <a:buFont typeface="Arial"/>
              <a:buNone/>
            </a:pPr>
            <a:r>
              <a:rPr b="1" i="0" lang="en-US" sz="3600" u="none" cap="none" strike="noStrike">
                <a:solidFill>
                  <a:srgbClr val="1F8084"/>
                </a:solidFill>
                <a:latin typeface="Times New Roman"/>
                <a:ea typeface="Times New Roman"/>
                <a:cs typeface="Times New Roman"/>
                <a:sym typeface="Times New Roman"/>
              </a:rPr>
              <a:t>INTRODUCTION</a:t>
            </a:r>
            <a:endParaRPr b="0" i="0" sz="3600" u="none" cap="none" strike="noStrike">
              <a:solidFill>
                <a:srgbClr val="1F8084"/>
              </a:solidFill>
              <a:latin typeface="Times New Roman"/>
              <a:ea typeface="Times New Roman"/>
              <a:cs typeface="Times New Roman"/>
              <a:sym typeface="Times New Roman"/>
            </a:endParaRPr>
          </a:p>
        </p:txBody>
      </p:sp>
      <p:grpSp>
        <p:nvGrpSpPr>
          <p:cNvPr id="133" name="Google Shape;133;p15"/>
          <p:cNvGrpSpPr/>
          <p:nvPr/>
        </p:nvGrpSpPr>
        <p:grpSpPr>
          <a:xfrm>
            <a:off x="1428162" y="4838706"/>
            <a:ext cx="9396000" cy="720000"/>
            <a:chOff x="331199" y="2740191"/>
            <a:chExt cx="9396000" cy="720000"/>
          </a:xfrm>
        </p:grpSpPr>
        <p:sp>
          <p:nvSpPr>
            <p:cNvPr id="134" name="Google Shape;134;p15"/>
            <p:cNvSpPr/>
            <p:nvPr/>
          </p:nvSpPr>
          <p:spPr>
            <a:xfrm>
              <a:off x="331199" y="2740191"/>
              <a:ext cx="432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txBox="1"/>
            <p:nvPr/>
          </p:nvSpPr>
          <p:spPr>
            <a:xfrm>
              <a:off x="331199" y="2740191"/>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The Online Bus Booking System is a web-based application that allows a user to check ticket availability, buy ticket and pay for the bus ticket online</a:t>
              </a:r>
              <a:r>
                <a:rPr b="0" i="0" lang="en-US" sz="1500" u="none" cap="none" strike="noStrike">
                  <a:solidFill>
                    <a:srgbClr val="2D6730"/>
                  </a:solidFill>
                  <a:latin typeface="Calibri"/>
                  <a:ea typeface="Calibri"/>
                  <a:cs typeface="Calibri"/>
                  <a:sym typeface="Calibri"/>
                </a:rPr>
                <a:t>.</a:t>
              </a:r>
              <a:endParaRPr b="0" i="0" sz="1400" u="none" cap="none" strike="noStrike">
                <a:solidFill>
                  <a:srgbClr val="2D6730"/>
                </a:solidFill>
                <a:latin typeface="Arial"/>
                <a:ea typeface="Arial"/>
                <a:cs typeface="Arial"/>
                <a:sym typeface="Arial"/>
              </a:endParaRPr>
            </a:p>
          </p:txBody>
        </p:sp>
        <p:sp>
          <p:nvSpPr>
            <p:cNvPr id="136" name="Google Shape;136;p15"/>
            <p:cNvSpPr/>
            <p:nvPr/>
          </p:nvSpPr>
          <p:spPr>
            <a:xfrm>
              <a:off x="5407199" y="2740191"/>
              <a:ext cx="432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txBox="1"/>
            <p:nvPr/>
          </p:nvSpPr>
          <p:spPr>
            <a:xfrm>
              <a:off x="5407199" y="2740191"/>
              <a:ext cx="432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0" i="0" lang="en-US" sz="1500" u="none" cap="none" strike="noStrike">
                  <a:solidFill>
                    <a:srgbClr val="0C0C0C"/>
                  </a:solidFill>
                  <a:latin typeface="Calibri"/>
                  <a:ea typeface="Calibri"/>
                  <a:cs typeface="Calibri"/>
                  <a:sym typeface="Calibri"/>
                </a:rPr>
                <a:t>The bus booking system is based on Java Spring Boot, MySQL and Angular. Role based authorization and authentication is given to both admin and user. </a:t>
              </a:r>
              <a:endParaRPr b="0" i="0" sz="1500" u="none" cap="none" strike="noStrike">
                <a:solidFill>
                  <a:srgbClr val="0C0C0C"/>
                </a:solidFill>
                <a:latin typeface="Calibri"/>
                <a:ea typeface="Calibri"/>
                <a:cs typeface="Calibri"/>
                <a:sym typeface="Calibri"/>
              </a:endParaRPr>
            </a:p>
          </p:txBody>
        </p:sp>
      </p:grpSp>
      <p:pic>
        <p:nvPicPr>
          <p:cNvPr id="138" name="Google Shape;138;p15"/>
          <p:cNvPicPr preferRelativeResize="0"/>
          <p:nvPr/>
        </p:nvPicPr>
        <p:blipFill rotWithShape="1">
          <a:blip r:embed="rId3">
            <a:alphaModFix/>
          </a:blip>
          <a:srcRect b="0" l="0" r="0" t="0"/>
          <a:stretch/>
        </p:blipFill>
        <p:spPr>
          <a:xfrm>
            <a:off x="2306250" y="1652475"/>
            <a:ext cx="3134300" cy="3134300"/>
          </a:xfrm>
          <a:prstGeom prst="rect">
            <a:avLst/>
          </a:prstGeom>
          <a:noFill/>
          <a:ln>
            <a:noFill/>
          </a:ln>
        </p:spPr>
      </p:pic>
      <p:pic>
        <p:nvPicPr>
          <p:cNvPr id="139" name="Google Shape;139;p15"/>
          <p:cNvPicPr preferRelativeResize="0"/>
          <p:nvPr/>
        </p:nvPicPr>
        <p:blipFill rotWithShape="1">
          <a:blip r:embed="rId4">
            <a:alphaModFix/>
          </a:blip>
          <a:srcRect b="8891" l="0" r="0" t="0"/>
          <a:stretch/>
        </p:blipFill>
        <p:spPr>
          <a:xfrm>
            <a:off x="7976800" y="2114725"/>
            <a:ext cx="2398800" cy="233656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p:nvPr/>
        </p:nvSpPr>
        <p:spPr>
          <a:xfrm>
            <a:off x="511662" y="447174"/>
            <a:ext cx="10878000" cy="5253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User-Home: </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endParaRPr b="0" i="0" sz="1400" u="none" cap="none" strike="noStrike">
              <a:solidFill>
                <a:srgbClr val="000000"/>
              </a:solidFill>
              <a:latin typeface="Arial"/>
              <a:ea typeface="Arial"/>
              <a:cs typeface="Arial"/>
              <a:sym typeface="Arial"/>
            </a:endParaRPr>
          </a:p>
          <a:p>
            <a:pPr indent="0" lvl="0" marL="9144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Add-Passengers:</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After selecting the bus, User needs to submit the passenger details of passengers in the form to store the data in the Database.</a:t>
            </a:r>
            <a:endParaRPr b="0" i="0" sz="1400" u="none" cap="none" strike="noStrike">
              <a:solidFill>
                <a:srgbClr val="000000"/>
              </a:solidFill>
              <a:latin typeface="Arial"/>
              <a:ea typeface="Arial"/>
              <a:cs typeface="Arial"/>
              <a:sym typeface="Arial"/>
            </a:endParaRPr>
          </a:p>
          <a:p>
            <a:pPr indent="0" lvl="0" marL="914400" marR="0" rtl="0" algn="l">
              <a:lnSpc>
                <a:spcPct val="13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Show-User-booking:</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contains all the bookings made by the logged in user. Can view the passenger and bus details for a specific booking.</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2"/>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3"/>
          <p:cNvSpPr/>
          <p:nvPr/>
        </p:nvSpPr>
        <p:spPr>
          <a:xfrm>
            <a:off x="458812" y="255861"/>
            <a:ext cx="10878000" cy="56538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Update-Passengers:</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contains a form to update the passenger details and change it in data base.</a:t>
            </a:r>
            <a:endParaRPr b="0" i="0" sz="1400" u="none" cap="none" strike="noStrike">
              <a:solidFill>
                <a:srgbClr val="000000"/>
              </a:solidFill>
              <a:latin typeface="Arial"/>
              <a:ea typeface="Arial"/>
              <a:cs typeface="Arial"/>
              <a:sym typeface="Arial"/>
            </a:endParaRPr>
          </a:p>
          <a:p>
            <a:pPr indent="0" lvl="0" marL="4572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View-User-details:</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displays the user details.</a:t>
            </a:r>
            <a:endParaRPr b="0" i="0" sz="1400" u="none" cap="none" strike="noStrike">
              <a:solidFill>
                <a:srgbClr val="000000"/>
              </a:solidFill>
              <a:latin typeface="Arial"/>
              <a:ea typeface="Arial"/>
              <a:cs typeface="Arial"/>
              <a:sym typeface="Arial"/>
            </a:endParaRPr>
          </a:p>
          <a:p>
            <a:pPr indent="0" lvl="0" marL="914400" marR="0" rtl="0" algn="l">
              <a:lnSpc>
                <a:spcPct val="13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Update-User:</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contains a form to update the user details.</a:t>
            </a:r>
            <a:endParaRPr b="0" i="0" sz="1400" u="none" cap="none" strike="noStrike">
              <a:solidFill>
                <a:srgbClr val="000000"/>
              </a:solidFill>
              <a:latin typeface="Arial"/>
              <a:ea typeface="Arial"/>
              <a:cs typeface="Arial"/>
              <a:sym typeface="Arial"/>
            </a:endParaRPr>
          </a:p>
          <a:p>
            <a:pPr indent="0" lvl="0" marL="4572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Error:</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handles the error</a:t>
            </a:r>
            <a:endParaRPr b="0" i="0" sz="1400" u="none" cap="none" strike="noStrike">
              <a:solidFill>
                <a:srgbClr val="000000"/>
              </a:solidFill>
              <a:latin typeface="Arial"/>
              <a:ea typeface="Arial"/>
              <a:cs typeface="Arial"/>
              <a:sym typeface="Arial"/>
            </a:endParaRPr>
          </a:p>
          <a:p>
            <a:pPr indent="0" lvl="0" marL="457200" marR="0" rtl="0" algn="l">
              <a:lnSpc>
                <a:spcPct val="13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3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Page-not-found:</a:t>
            </a:r>
            <a:endParaRPr b="0" i="0" sz="1400" u="none" cap="none" strike="noStrike">
              <a:solidFill>
                <a:srgbClr val="1F8084"/>
              </a:solidFill>
              <a:latin typeface="Arial"/>
              <a:ea typeface="Arial"/>
              <a:cs typeface="Arial"/>
              <a:sym typeface="Arial"/>
            </a:endParaRPr>
          </a:p>
          <a:p>
            <a:pPr indent="-355600" lvl="1" marL="914400" marR="0" rtl="0" algn="l">
              <a:lnSpc>
                <a:spcPct val="13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component handles 404 Error.</a:t>
            </a:r>
            <a:endParaRPr b="0" i="0" sz="1400" u="none" cap="none" strike="noStrike">
              <a:solidFill>
                <a:srgbClr val="000000"/>
              </a:solidFill>
              <a:latin typeface="Arial"/>
              <a:ea typeface="Arial"/>
              <a:cs typeface="Arial"/>
              <a:sym typeface="Arial"/>
            </a:endParaRPr>
          </a:p>
        </p:txBody>
      </p:sp>
      <p:sp>
        <p:nvSpPr>
          <p:cNvPr id="459" name="Google Shape;459;p43"/>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3"/>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nvSpPr>
        <p:spPr>
          <a:xfrm>
            <a:off x="1359082" y="1069126"/>
            <a:ext cx="9470700" cy="4094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View All User Component:</a:t>
            </a:r>
            <a:endParaRPr b="0" i="0" sz="1400" u="none" cap="none" strike="noStrike">
              <a:solidFill>
                <a:srgbClr val="1F808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This component displays all the users details from the admin side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View All Bookings:</a:t>
            </a:r>
            <a:endParaRPr b="0" i="0" sz="1400" u="none" cap="none" strike="noStrike">
              <a:solidFill>
                <a:srgbClr val="1F808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1F8084"/>
                </a:solidFill>
                <a:latin typeface="Times New Roman"/>
                <a:ea typeface="Times New Roman"/>
                <a:cs typeface="Times New Roman"/>
                <a:sym typeface="Times New Roman"/>
              </a:rPr>
              <a:t>      </a:t>
            </a: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This component displays all bookings of  a user using user 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About us:</a:t>
            </a:r>
            <a:endParaRPr b="0" i="0" sz="1400" u="none" cap="none" strike="noStrike">
              <a:solidFill>
                <a:srgbClr val="1F808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1F8084"/>
                </a:solidFill>
                <a:latin typeface="Times New Roman"/>
                <a:ea typeface="Times New Roman"/>
                <a:cs typeface="Times New Roman"/>
                <a:sym typeface="Times New Roman"/>
              </a:rPr>
              <a:t>      </a:t>
            </a: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This component provides information about the Online Bus Booking System</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Contact us:</a:t>
            </a:r>
            <a:endParaRPr b="0" i="0" sz="1400" u="none" cap="none" strike="noStrike">
              <a:solidFill>
                <a:srgbClr val="1F808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This component displays the contact details for customer support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p>
            <a:pPr indent="-215900" lvl="0" marL="342900" marR="0" rtl="0" algn="l">
              <a:lnSpc>
                <a:spcPct val="100000"/>
              </a:lnSpc>
              <a:spcBef>
                <a:spcPts val="0"/>
              </a:spcBef>
              <a:spcAft>
                <a:spcPts val="0"/>
              </a:spcAft>
              <a:buClr>
                <a:schemeClr val="dk1"/>
              </a:buClr>
              <a:buSzPts val="2000"/>
              <a:buFont typeface="Noto Sans Symbols"/>
              <a:buNone/>
            </a:pPr>
            <a:r>
              <a:t/>
            </a:r>
            <a:endParaRPr b="1" i="0" sz="2000" u="none" cap="none" strike="noStrike">
              <a:solidFill>
                <a:schemeClr val="dk1"/>
              </a:solidFill>
              <a:latin typeface="Times New Roman"/>
              <a:ea typeface="Times New Roman"/>
              <a:cs typeface="Times New Roman"/>
              <a:sym typeface="Times New Roman"/>
            </a:endParaRPr>
          </a:p>
        </p:txBody>
      </p:sp>
      <p:sp>
        <p:nvSpPr>
          <p:cNvPr id="466" name="Google Shape;466;p44"/>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4"/>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5"/>
          <p:cNvSpPr/>
          <p:nvPr/>
        </p:nvSpPr>
        <p:spPr>
          <a:xfrm>
            <a:off x="700161" y="1503142"/>
            <a:ext cx="10980851" cy="378565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Service is a piece of reusable code with a focused purpose. A code that you will use across multiple components in your application.</a:t>
            </a:r>
            <a:endParaRPr b="0" i="0" sz="1400" u="none" cap="none" strike="noStrike">
              <a:solidFill>
                <a:srgbClr val="000000"/>
              </a:solidFill>
              <a:latin typeface="Arial"/>
              <a:ea typeface="Arial"/>
              <a:cs typeface="Arial"/>
              <a:sym typeface="Arial"/>
            </a:endParaRPr>
          </a:p>
          <a:p>
            <a:pPr indent="-342900" lvl="0" marL="342900" marR="0" rtl="0" algn="just">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Our components need to access the data. You can write data access code in each Component, but this is very inefficient and breaks the rule of single responsibility. The Component should focus on presenting the data to the user.</a:t>
            </a:r>
            <a:endParaRPr b="0" i="0" sz="1400" u="none" cap="none" strike="noStrike">
              <a:solidFill>
                <a:srgbClr val="000000"/>
              </a:solidFill>
              <a:latin typeface="Arial"/>
              <a:ea typeface="Arial"/>
              <a:cs typeface="Arial"/>
              <a:sym typeface="Arial"/>
            </a:endParaRPr>
          </a:p>
          <a:p>
            <a:pPr indent="-215900" lvl="0" marL="342900" marR="0" rtl="0" algn="just">
              <a:lnSpc>
                <a:spcPct val="120000"/>
              </a:lnSpc>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Command to generate service: ng g s &lt;service_name&gt;</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just">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There are two services in this application</a:t>
            </a:r>
            <a:endParaRPr b="0" i="0" sz="1400" u="none" cap="none" strike="noStrike">
              <a:solidFill>
                <a:srgbClr val="000000"/>
              </a:solidFill>
              <a:latin typeface="Arial"/>
              <a:ea typeface="Arial"/>
              <a:cs typeface="Arial"/>
              <a:sym typeface="Arial"/>
            </a:endParaRPr>
          </a:p>
          <a:p>
            <a:pPr indent="-342900" lvl="1" marL="800100" marR="0" rtl="0" algn="just">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Admin-Service</a:t>
            </a:r>
            <a:endParaRPr b="0" i="0" sz="1400" u="none" cap="none" strike="noStrike">
              <a:solidFill>
                <a:srgbClr val="000000"/>
              </a:solidFill>
              <a:latin typeface="Arial"/>
              <a:ea typeface="Arial"/>
              <a:cs typeface="Arial"/>
              <a:sym typeface="Arial"/>
            </a:endParaRPr>
          </a:p>
          <a:p>
            <a:pPr indent="-342900" lvl="1" marL="800100" marR="0" rtl="0" algn="just">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User-Service</a:t>
            </a:r>
            <a:endParaRPr b="0" i="0" sz="1400" u="none" cap="none" strike="noStrike">
              <a:solidFill>
                <a:srgbClr val="000000"/>
              </a:solidFill>
              <a:latin typeface="Arial"/>
              <a:ea typeface="Arial"/>
              <a:cs typeface="Arial"/>
              <a:sym typeface="Arial"/>
            </a:endParaRPr>
          </a:p>
        </p:txBody>
      </p:sp>
      <p:sp>
        <p:nvSpPr>
          <p:cNvPr id="473" name="Google Shape;473;p45"/>
          <p:cNvSpPr txBox="1"/>
          <p:nvPr/>
        </p:nvSpPr>
        <p:spPr>
          <a:xfrm>
            <a:off x="700161" y="850739"/>
            <a:ext cx="24264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1F8084"/>
                </a:solidFill>
                <a:latin typeface="Times New Roman"/>
                <a:ea typeface="Times New Roman"/>
                <a:cs typeface="Times New Roman"/>
                <a:sym typeface="Times New Roman"/>
              </a:rPr>
              <a:t>Angular Services</a:t>
            </a:r>
            <a:endParaRPr b="1" i="0" sz="2400" u="none" cap="none" strike="noStrike">
              <a:solidFill>
                <a:srgbClr val="1F8084"/>
              </a:solidFill>
              <a:latin typeface="Calibri"/>
              <a:ea typeface="Calibri"/>
              <a:cs typeface="Calibri"/>
              <a:sym typeface="Calibri"/>
            </a:endParaRPr>
          </a:p>
        </p:txBody>
      </p:sp>
      <p:pic>
        <p:nvPicPr>
          <p:cNvPr descr="WhatsApp Image 2022-05-13 at 1.17.20 PM.jpeg" id="474" name="Google Shape;474;p45"/>
          <p:cNvPicPr preferRelativeResize="0"/>
          <p:nvPr/>
        </p:nvPicPr>
        <p:blipFill rotWithShape="1">
          <a:blip r:embed="rId3">
            <a:alphaModFix/>
          </a:blip>
          <a:srcRect b="0" l="0" r="0" t="0"/>
          <a:stretch/>
        </p:blipFill>
        <p:spPr>
          <a:xfrm>
            <a:off x="5458955" y="4116014"/>
            <a:ext cx="6733046" cy="2158947"/>
          </a:xfrm>
          <a:prstGeom prst="rect">
            <a:avLst/>
          </a:prstGeom>
          <a:noFill/>
          <a:ln>
            <a:noFill/>
          </a:ln>
        </p:spPr>
      </p:pic>
      <p:sp>
        <p:nvSpPr>
          <p:cNvPr id="475" name="Google Shape;475;p4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5"/>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p:nvPr/>
        </p:nvSpPr>
        <p:spPr>
          <a:xfrm>
            <a:off x="501949" y="577700"/>
            <a:ext cx="5000400" cy="45150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20000"/>
              </a:lnSpc>
              <a:spcBef>
                <a:spcPts val="0"/>
              </a:spcBef>
              <a:spcAft>
                <a:spcPts val="0"/>
              </a:spcAft>
              <a:buClr>
                <a:srgbClr val="1F8084"/>
              </a:buClr>
              <a:buSzPts val="2000"/>
              <a:buFont typeface="Times New Roman"/>
              <a:buChar char="●"/>
            </a:pPr>
            <a:r>
              <a:rPr b="1" i="0" lang="en-US" sz="2000" u="none" cap="none" strike="noStrike">
                <a:solidFill>
                  <a:srgbClr val="1F8084"/>
                </a:solidFill>
                <a:latin typeface="Times New Roman"/>
                <a:ea typeface="Times New Roman"/>
                <a:cs typeface="Times New Roman"/>
                <a:sym typeface="Times New Roman"/>
              </a:rPr>
              <a:t>Admin Service</a:t>
            </a:r>
            <a:r>
              <a:rPr b="0" i="0" lang="en-US" sz="2000" u="none" cap="none" strike="noStrike">
                <a:solidFill>
                  <a:srgbClr val="1F8084"/>
                </a:solidFill>
                <a:latin typeface="Times New Roman"/>
                <a:ea typeface="Times New Roman"/>
                <a:cs typeface="Times New Roman"/>
                <a:sym typeface="Times New Roman"/>
              </a:rPr>
              <a:t>:</a:t>
            </a:r>
            <a:endParaRPr b="0" i="0" sz="1400" u="none" cap="none" strike="noStrike">
              <a:solidFill>
                <a:srgbClr val="1F8084"/>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adminLogin()</a:t>
            </a:r>
            <a:endParaRPr b="0" i="0" sz="2400" u="none" cap="none" strike="noStrike">
              <a:solidFill>
                <a:srgbClr val="0C0C0C"/>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getAdminDetails()</a:t>
            </a:r>
            <a:endParaRPr b="0" i="0" sz="2400" u="none" cap="none" strike="noStrike">
              <a:solidFill>
                <a:srgbClr val="0C0C0C"/>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addBus()</a:t>
            </a:r>
            <a:endParaRPr b="0" i="0" sz="2400" u="none" cap="none" strike="noStrike">
              <a:solidFill>
                <a:srgbClr val="0C0C0C"/>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modifybus()</a:t>
            </a:r>
            <a:endParaRPr b="0" i="0" sz="2400" u="none" cap="none" strike="noStrike">
              <a:solidFill>
                <a:srgbClr val="0C0C0C"/>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removebus()</a:t>
            </a:r>
            <a:endParaRPr b="0" i="0" sz="2400" u="none" cap="none" strike="noStrike">
              <a:solidFill>
                <a:srgbClr val="0C0C0C"/>
              </a:solidFill>
              <a:latin typeface="Times New Roman"/>
              <a:ea typeface="Times New Roman"/>
              <a:cs typeface="Times New Roman"/>
              <a:sym typeface="Times New Roman"/>
            </a:endParaRPr>
          </a:p>
          <a:p>
            <a:pPr indent="-381000" lvl="1" marL="914400" marR="0" rtl="0" algn="l">
              <a:lnSpc>
                <a:spcPct val="120000"/>
              </a:lnSpc>
              <a:spcBef>
                <a:spcPts val="0"/>
              </a:spcBef>
              <a:spcAft>
                <a:spcPts val="0"/>
              </a:spcAft>
              <a:buClr>
                <a:srgbClr val="0C0C0C"/>
              </a:buClr>
              <a:buSzPts val="2400"/>
              <a:buFont typeface="Times New Roman"/>
              <a:buChar char="○"/>
            </a:pPr>
            <a:r>
              <a:rPr b="0" i="0" lang="en-US" sz="2400" u="none" cap="none" strike="noStrike">
                <a:solidFill>
                  <a:srgbClr val="0C0C0C"/>
                </a:solidFill>
                <a:latin typeface="Times New Roman"/>
                <a:ea typeface="Times New Roman"/>
                <a:cs typeface="Times New Roman"/>
                <a:sym typeface="Times New Roman"/>
              </a:rPr>
              <a:t>viewAllbus()</a:t>
            </a:r>
            <a:endParaRPr b="0" i="0" sz="2400" u="none" cap="none" strike="noStrike">
              <a:solidFill>
                <a:srgbClr val="0C0C0C"/>
              </a:solidFill>
              <a:latin typeface="Times New Roman"/>
              <a:ea typeface="Times New Roman"/>
              <a:cs typeface="Times New Roman"/>
              <a:sym typeface="Times New Roman"/>
            </a:endParaRPr>
          </a:p>
        </p:txBody>
      </p:sp>
      <p:sp>
        <p:nvSpPr>
          <p:cNvPr id="482" name="Google Shape;482;p46"/>
          <p:cNvSpPr/>
          <p:nvPr/>
        </p:nvSpPr>
        <p:spPr>
          <a:xfrm>
            <a:off x="5502442" y="1090863"/>
            <a:ext cx="6178570" cy="514951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46"/>
          <p:cNvSpPr txBox="1"/>
          <p:nvPr/>
        </p:nvSpPr>
        <p:spPr>
          <a:xfrm>
            <a:off x="5699764" y="577698"/>
            <a:ext cx="6096000" cy="40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1F8084"/>
                </a:solidFill>
                <a:latin typeface="Times New Roman"/>
                <a:ea typeface="Times New Roman"/>
                <a:cs typeface="Times New Roman"/>
                <a:sym typeface="Times New Roman"/>
              </a:rPr>
              <a:t>User-Service:</a:t>
            </a:r>
            <a:endParaRPr b="0" i="0" sz="1400" u="none" cap="none" strike="noStrike">
              <a:solidFill>
                <a:srgbClr val="1F8084"/>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addUser()</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UserLogin()</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addBooking()</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getBookingbyUser(id)</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deleteBooking()</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updateUser()</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getUser()</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getBusbyNumber(busNumber)</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addPassenger()</a:t>
            </a:r>
            <a:endParaRPr b="0" i="0" sz="2400" u="none" cap="none" strike="noStrike">
              <a:solidFill>
                <a:srgbClr val="0C0C0C"/>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Times New Roman"/>
                <a:ea typeface="Times New Roman"/>
                <a:cs typeface="Times New Roman"/>
                <a:sym typeface="Times New Roman"/>
              </a:rPr>
              <a:t>updatePassenger(passenger)</a:t>
            </a:r>
            <a:endParaRPr b="0" i="0" sz="2400" u="none" cap="none" strike="noStrike">
              <a:solidFill>
                <a:srgbClr val="0C0C0C"/>
              </a:solidFill>
              <a:latin typeface="Times New Roman"/>
              <a:ea typeface="Times New Roman"/>
              <a:cs typeface="Times New Roman"/>
              <a:sym typeface="Times New Roman"/>
            </a:endParaRPr>
          </a:p>
        </p:txBody>
      </p:sp>
      <p:sp>
        <p:nvSpPr>
          <p:cNvPr id="484" name="Google Shape;484;p4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6"/>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nvSpPr>
        <p:spPr>
          <a:xfrm>
            <a:off x="1830290" y="172791"/>
            <a:ext cx="85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HOME PAGE(LANDING PAGE)</a:t>
            </a:r>
            <a:endParaRPr b="0" i="0" sz="3200" u="none" cap="none" strike="noStrike">
              <a:solidFill>
                <a:srgbClr val="1F8084"/>
              </a:solidFill>
              <a:latin typeface="Calibri"/>
              <a:ea typeface="Calibri"/>
              <a:cs typeface="Calibri"/>
              <a:sym typeface="Calibri"/>
            </a:endParaRPr>
          </a:p>
        </p:txBody>
      </p:sp>
      <p:pic>
        <p:nvPicPr>
          <p:cNvPr descr="C:\Users\yuva\Pictures\Screenshots\Screenshot (140).pngScreenshot (140)" id="491" name="Google Shape;491;p47"/>
          <p:cNvPicPr preferRelativeResize="0"/>
          <p:nvPr/>
        </p:nvPicPr>
        <p:blipFill rotWithShape="1">
          <a:blip r:embed="rId3">
            <a:alphaModFix/>
          </a:blip>
          <a:srcRect b="5199" l="431" r="2385" t="4465"/>
          <a:stretch/>
        </p:blipFill>
        <p:spPr>
          <a:xfrm>
            <a:off x="862965" y="920115"/>
            <a:ext cx="10436860" cy="4920615"/>
          </a:xfrm>
          <a:prstGeom prst="rect">
            <a:avLst/>
          </a:prstGeom>
          <a:noFill/>
          <a:ln>
            <a:noFill/>
          </a:ln>
        </p:spPr>
      </p:pic>
      <p:sp>
        <p:nvSpPr>
          <p:cNvPr id="492" name="Google Shape;492;p4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7"/>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nvSpPr>
        <p:spPr>
          <a:xfrm>
            <a:off x="1779832" y="95154"/>
            <a:ext cx="86292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                                                </a:t>
            </a:r>
            <a:r>
              <a:rPr b="1" i="0" lang="en-US" sz="3200" u="none" cap="none" strike="noStrike">
                <a:solidFill>
                  <a:schemeClr val="dk1"/>
                </a:solidFill>
                <a:latin typeface="Times New Roman"/>
                <a:ea typeface="Times New Roman"/>
                <a:cs typeface="Times New Roman"/>
                <a:sym typeface="Times New Roman"/>
              </a:rPr>
              <a:t> </a:t>
            </a:r>
            <a:r>
              <a:rPr b="1" i="0" lang="en-US" sz="3200" u="none" cap="none" strike="noStrike">
                <a:solidFill>
                  <a:srgbClr val="1F8084"/>
                </a:solidFill>
                <a:latin typeface="Times New Roman"/>
                <a:ea typeface="Times New Roman"/>
                <a:cs typeface="Times New Roman"/>
                <a:sym typeface="Times New Roman"/>
              </a:rPr>
              <a:t>USER REGISTRATION</a:t>
            </a:r>
            <a:endParaRPr b="1" i="0" sz="3200" u="none" cap="none" strike="noStrike">
              <a:solidFill>
                <a:srgbClr val="1F8084"/>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3200" u="none" cap="none" strike="noStrike">
              <a:solidFill>
                <a:schemeClr val="dk1"/>
              </a:solidFill>
              <a:latin typeface="Calibri"/>
              <a:ea typeface="Calibri"/>
              <a:cs typeface="Calibri"/>
              <a:sym typeface="Calibri"/>
            </a:endParaRPr>
          </a:p>
        </p:txBody>
      </p:sp>
      <p:pic>
        <p:nvPicPr>
          <p:cNvPr id="499" name="Google Shape;499;p48"/>
          <p:cNvPicPr preferRelativeResize="0"/>
          <p:nvPr/>
        </p:nvPicPr>
        <p:blipFill rotWithShape="1">
          <a:blip r:embed="rId3">
            <a:alphaModFix/>
          </a:blip>
          <a:srcRect b="0" l="0" r="0" t="0"/>
          <a:stretch/>
        </p:blipFill>
        <p:spPr>
          <a:xfrm>
            <a:off x="762000" y="780093"/>
            <a:ext cx="10713418" cy="5468307"/>
          </a:xfrm>
          <a:prstGeom prst="rect">
            <a:avLst/>
          </a:prstGeom>
          <a:noFill/>
          <a:ln>
            <a:noFill/>
          </a:ln>
        </p:spPr>
      </p:pic>
      <p:sp>
        <p:nvSpPr>
          <p:cNvPr id="500" name="Google Shape;500;p4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9"/>
          <p:cNvSpPr txBox="1"/>
          <p:nvPr/>
        </p:nvSpPr>
        <p:spPr>
          <a:xfrm>
            <a:off x="2269903" y="116347"/>
            <a:ext cx="7581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USER LOGIN PAGE</a:t>
            </a:r>
            <a:endParaRPr b="1" i="0" sz="3200" u="none" cap="none" strike="noStrike">
              <a:solidFill>
                <a:srgbClr val="1F8084"/>
              </a:solidFill>
              <a:latin typeface="Times New Roman"/>
              <a:ea typeface="Times New Roman"/>
              <a:cs typeface="Times New Roman"/>
              <a:sym typeface="Times New Roman"/>
            </a:endParaRPr>
          </a:p>
        </p:txBody>
      </p:sp>
      <p:pic>
        <p:nvPicPr>
          <p:cNvPr id="507" name="Google Shape;507;p49"/>
          <p:cNvPicPr preferRelativeResize="0"/>
          <p:nvPr/>
        </p:nvPicPr>
        <p:blipFill rotWithShape="1">
          <a:blip r:embed="rId3">
            <a:alphaModFix/>
          </a:blip>
          <a:srcRect b="0" l="0" r="0" t="0"/>
          <a:stretch/>
        </p:blipFill>
        <p:spPr>
          <a:xfrm>
            <a:off x="304800" y="701350"/>
            <a:ext cx="11511802" cy="5547050"/>
          </a:xfrm>
          <a:prstGeom prst="rect">
            <a:avLst/>
          </a:prstGeom>
          <a:noFill/>
          <a:ln>
            <a:noFill/>
          </a:ln>
        </p:spPr>
      </p:pic>
      <p:sp>
        <p:nvSpPr>
          <p:cNvPr id="508" name="Google Shape;508;p49"/>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txBox="1"/>
          <p:nvPr/>
        </p:nvSpPr>
        <p:spPr>
          <a:xfrm>
            <a:off x="2002447" y="115309"/>
            <a:ext cx="7723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ADMIN LOGIN PAGE</a:t>
            </a:r>
            <a:endParaRPr b="1" i="0" sz="3200" u="none" cap="none" strike="noStrike">
              <a:solidFill>
                <a:srgbClr val="1F8084"/>
              </a:solidFill>
              <a:latin typeface="Times New Roman"/>
              <a:ea typeface="Times New Roman"/>
              <a:cs typeface="Times New Roman"/>
              <a:sym typeface="Times New Roman"/>
            </a:endParaRPr>
          </a:p>
        </p:txBody>
      </p:sp>
      <p:pic>
        <p:nvPicPr>
          <p:cNvPr id="515" name="Google Shape;515;p50"/>
          <p:cNvPicPr preferRelativeResize="0"/>
          <p:nvPr/>
        </p:nvPicPr>
        <p:blipFill rotWithShape="1">
          <a:blip r:embed="rId3">
            <a:alphaModFix/>
          </a:blip>
          <a:srcRect b="0" l="0" r="0" t="0"/>
          <a:stretch/>
        </p:blipFill>
        <p:spPr>
          <a:xfrm>
            <a:off x="457200" y="870025"/>
            <a:ext cx="11111702" cy="5302174"/>
          </a:xfrm>
          <a:prstGeom prst="rect">
            <a:avLst/>
          </a:prstGeom>
          <a:noFill/>
          <a:ln>
            <a:noFill/>
          </a:ln>
        </p:spPr>
      </p:pic>
      <p:sp>
        <p:nvSpPr>
          <p:cNvPr id="516" name="Google Shape;516;p50"/>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0"/>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1"/>
          <p:cNvSpPr txBox="1"/>
          <p:nvPr/>
        </p:nvSpPr>
        <p:spPr>
          <a:xfrm>
            <a:off x="1890950" y="229928"/>
            <a:ext cx="7972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ADMIN HOME PAGE</a:t>
            </a:r>
            <a:endParaRPr b="1" i="0" sz="3200" u="none" cap="none" strike="noStrike">
              <a:solidFill>
                <a:srgbClr val="1F8084"/>
              </a:solidFill>
              <a:latin typeface="Times New Roman"/>
              <a:ea typeface="Times New Roman"/>
              <a:cs typeface="Times New Roman"/>
              <a:sym typeface="Times New Roman"/>
            </a:endParaRPr>
          </a:p>
        </p:txBody>
      </p:sp>
      <p:pic>
        <p:nvPicPr>
          <p:cNvPr descr="C:\Users\yuva\Pictures\Screenshots\Screenshot (147).pngScreenshot (147)" id="523" name="Google Shape;523;p51"/>
          <p:cNvPicPr preferRelativeResize="0"/>
          <p:nvPr/>
        </p:nvPicPr>
        <p:blipFill rotWithShape="1">
          <a:blip r:embed="rId3">
            <a:alphaModFix/>
          </a:blip>
          <a:srcRect b="6341" l="0" r="2788" t="4743"/>
          <a:stretch/>
        </p:blipFill>
        <p:spPr>
          <a:xfrm>
            <a:off x="958215" y="909320"/>
            <a:ext cx="10182860" cy="5195570"/>
          </a:xfrm>
          <a:prstGeom prst="rect">
            <a:avLst/>
          </a:prstGeom>
          <a:noFill/>
          <a:ln>
            <a:noFill/>
          </a:ln>
        </p:spPr>
      </p:pic>
      <p:sp>
        <p:nvSpPr>
          <p:cNvPr id="524" name="Google Shape;524;p51"/>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1"/>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0" y="6341936"/>
            <a:ext cx="12192001" cy="65998"/>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txBox="1"/>
          <p:nvPr/>
        </p:nvSpPr>
        <p:spPr>
          <a:xfrm>
            <a:off x="5292538" y="269575"/>
            <a:ext cx="2354400" cy="803400"/>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rgbClr val="000000"/>
              </a:buClr>
              <a:buSzPts val="4800"/>
              <a:buFont typeface="Arial"/>
              <a:buNone/>
            </a:pPr>
            <a:r>
              <a:rPr b="1" i="0" lang="en-US" sz="3600" u="none" cap="none" strike="noStrike">
                <a:solidFill>
                  <a:srgbClr val="1F8084"/>
                </a:solidFill>
                <a:latin typeface="Times New Roman"/>
                <a:ea typeface="Times New Roman"/>
                <a:cs typeface="Times New Roman"/>
                <a:sym typeface="Times New Roman"/>
              </a:rPr>
              <a:t>SCOPE</a:t>
            </a:r>
            <a:endParaRPr b="0" i="0" sz="3600" u="none" cap="none" strike="noStrike">
              <a:solidFill>
                <a:srgbClr val="1F8084"/>
              </a:solidFill>
              <a:latin typeface="Times New Roman"/>
              <a:ea typeface="Times New Roman"/>
              <a:cs typeface="Times New Roman"/>
              <a:sym typeface="Times New Roman"/>
            </a:endParaRPr>
          </a:p>
        </p:txBody>
      </p:sp>
      <p:grpSp>
        <p:nvGrpSpPr>
          <p:cNvPr id="147" name="Google Shape;147;p16"/>
          <p:cNvGrpSpPr/>
          <p:nvPr/>
        </p:nvGrpSpPr>
        <p:grpSpPr>
          <a:xfrm>
            <a:off x="1006900" y="1524869"/>
            <a:ext cx="10145994" cy="4219595"/>
            <a:chOff x="2946" y="139988"/>
            <a:chExt cx="10052506" cy="3506103"/>
          </a:xfrm>
        </p:grpSpPr>
        <p:sp>
          <p:nvSpPr>
            <p:cNvPr id="148" name="Google Shape;148;p16"/>
            <p:cNvSpPr/>
            <p:nvPr/>
          </p:nvSpPr>
          <p:spPr>
            <a:xfrm>
              <a:off x="4912310" y="1476036"/>
              <a:ext cx="3857357" cy="611917"/>
            </a:xfrm>
            <a:custGeom>
              <a:rect b="b" l="l" r="r" t="t"/>
              <a:pathLst>
                <a:path extrusionOk="0" h="120000" w="120000">
                  <a:moveTo>
                    <a:pt x="0" y="0"/>
                  </a:moveTo>
                  <a:lnTo>
                    <a:pt x="0" y="81776"/>
                  </a:lnTo>
                  <a:lnTo>
                    <a:pt x="120000" y="81776"/>
                  </a:lnTo>
                  <a:lnTo>
                    <a:pt x="120000" y="120000"/>
                  </a:lnTo>
                </a:path>
              </a:pathLst>
            </a:custGeom>
            <a:noFill/>
            <a:ln cap="flat" cmpd="sng" w="15875">
              <a:solidFill>
                <a:schemeClr val="accent3"/>
              </a:solidFill>
              <a:prstDash val="solid"/>
              <a:round/>
              <a:headEnd len="sm" w="sm" type="none"/>
              <a:tailEnd len="sm" w="sm" type="none"/>
            </a:ln>
          </p:spPr>
        </p:sp>
        <p:sp>
          <p:nvSpPr>
            <p:cNvPr id="149" name="Google Shape;149;p16"/>
            <p:cNvSpPr/>
            <p:nvPr/>
          </p:nvSpPr>
          <p:spPr>
            <a:xfrm>
              <a:off x="4912310" y="1476036"/>
              <a:ext cx="1285785" cy="611917"/>
            </a:xfrm>
            <a:custGeom>
              <a:rect b="b" l="l" r="r" t="t"/>
              <a:pathLst>
                <a:path extrusionOk="0" h="120000" w="120000">
                  <a:moveTo>
                    <a:pt x="0" y="0"/>
                  </a:moveTo>
                  <a:lnTo>
                    <a:pt x="0" y="81776"/>
                  </a:lnTo>
                  <a:lnTo>
                    <a:pt x="120000" y="81776"/>
                  </a:lnTo>
                  <a:lnTo>
                    <a:pt x="120000" y="120000"/>
                  </a:lnTo>
                </a:path>
              </a:pathLst>
            </a:custGeom>
            <a:noFill/>
            <a:ln cap="flat" cmpd="sng" w="15875">
              <a:solidFill>
                <a:schemeClr val="accent3"/>
              </a:solidFill>
              <a:prstDash val="solid"/>
              <a:round/>
              <a:headEnd len="sm" w="sm" type="none"/>
              <a:tailEnd len="sm" w="sm" type="none"/>
            </a:ln>
          </p:spPr>
        </p:sp>
        <p:sp>
          <p:nvSpPr>
            <p:cNvPr id="150" name="Google Shape;150;p16"/>
            <p:cNvSpPr/>
            <p:nvPr/>
          </p:nvSpPr>
          <p:spPr>
            <a:xfrm>
              <a:off x="3626524" y="1476036"/>
              <a:ext cx="1285785" cy="611917"/>
            </a:xfrm>
            <a:custGeom>
              <a:rect b="b" l="l" r="r" t="t"/>
              <a:pathLst>
                <a:path extrusionOk="0" h="120000" w="120000">
                  <a:moveTo>
                    <a:pt x="120000" y="0"/>
                  </a:moveTo>
                  <a:lnTo>
                    <a:pt x="120000" y="81776"/>
                  </a:lnTo>
                  <a:lnTo>
                    <a:pt x="0" y="81776"/>
                  </a:lnTo>
                  <a:lnTo>
                    <a:pt x="0" y="120000"/>
                  </a:lnTo>
                </a:path>
              </a:pathLst>
            </a:custGeom>
            <a:noFill/>
            <a:ln cap="flat" cmpd="sng" w="15875">
              <a:solidFill>
                <a:schemeClr val="accent3"/>
              </a:solidFill>
              <a:prstDash val="solid"/>
              <a:round/>
              <a:headEnd len="sm" w="sm" type="none"/>
              <a:tailEnd len="sm" w="sm" type="none"/>
            </a:ln>
          </p:spPr>
        </p:sp>
        <p:sp>
          <p:nvSpPr>
            <p:cNvPr id="151" name="Google Shape;151;p16"/>
            <p:cNvSpPr/>
            <p:nvPr/>
          </p:nvSpPr>
          <p:spPr>
            <a:xfrm>
              <a:off x="1054953" y="1476036"/>
              <a:ext cx="3857357" cy="611917"/>
            </a:xfrm>
            <a:custGeom>
              <a:rect b="b" l="l" r="r" t="t"/>
              <a:pathLst>
                <a:path extrusionOk="0" h="120000" w="120000">
                  <a:moveTo>
                    <a:pt x="120000" y="0"/>
                  </a:moveTo>
                  <a:lnTo>
                    <a:pt x="120000" y="81776"/>
                  </a:lnTo>
                  <a:lnTo>
                    <a:pt x="0" y="81776"/>
                  </a:lnTo>
                  <a:lnTo>
                    <a:pt x="0" y="120000"/>
                  </a:lnTo>
                </a:path>
              </a:pathLst>
            </a:custGeom>
            <a:noFill/>
            <a:ln cap="flat" cmpd="sng" w="15875">
              <a:solidFill>
                <a:schemeClr val="accent3"/>
              </a:solidFill>
              <a:prstDash val="solid"/>
              <a:round/>
              <a:headEnd len="sm" w="sm" type="none"/>
              <a:tailEnd len="sm" w="sm" type="none"/>
            </a:ln>
          </p:spPr>
        </p:sp>
        <p:sp>
          <p:nvSpPr>
            <p:cNvPr id="152" name="Google Shape;152;p16"/>
            <p:cNvSpPr/>
            <p:nvPr/>
          </p:nvSpPr>
          <p:spPr>
            <a:xfrm>
              <a:off x="3860303" y="139988"/>
              <a:ext cx="2104012" cy="1336048"/>
            </a:xfrm>
            <a:prstGeom prst="roundRect">
              <a:avLst>
                <a:gd fmla="val 10000" name="adj"/>
              </a:avLst>
            </a:prstGeom>
            <a:solidFill>
              <a:schemeClr val="dk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4094083" y="362078"/>
              <a:ext cx="2104012" cy="1336048"/>
            </a:xfrm>
            <a:prstGeom prst="roundRect">
              <a:avLst>
                <a:gd fmla="val 10000" name="adj"/>
              </a:avLst>
            </a:prstGeom>
            <a:solidFill>
              <a:schemeClr val="lt1">
                <a:alpha val="89019"/>
              </a:schemeClr>
            </a:solidFill>
            <a:ln cap="flat" cmpd="sng" w="15875">
              <a:solidFill>
                <a:srgbClr val="E3831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txBox="1"/>
            <p:nvPr/>
          </p:nvSpPr>
          <p:spPr>
            <a:xfrm>
              <a:off x="4133215" y="401210"/>
              <a:ext cx="2025748" cy="1257784"/>
            </a:xfrm>
            <a:prstGeom prst="rect">
              <a:avLst/>
            </a:prstGeom>
            <a:solidFill>
              <a:srgbClr val="D2D4D5"/>
            </a:solid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 scope of the online bus booking system is:</a:t>
              </a:r>
              <a:endParaRPr b="0" i="0" sz="1600" u="none" cap="none" strike="noStrike">
                <a:solidFill>
                  <a:schemeClr val="dk1"/>
                </a:solidFill>
                <a:latin typeface="Calibri"/>
                <a:ea typeface="Calibri"/>
                <a:cs typeface="Calibri"/>
                <a:sym typeface="Calibri"/>
              </a:endParaRPr>
            </a:p>
          </p:txBody>
        </p:sp>
        <p:sp>
          <p:nvSpPr>
            <p:cNvPr id="155" name="Google Shape;155;p16"/>
            <p:cNvSpPr/>
            <p:nvPr/>
          </p:nvSpPr>
          <p:spPr>
            <a:xfrm>
              <a:off x="2946" y="2087953"/>
              <a:ext cx="2104012" cy="1336048"/>
            </a:xfrm>
            <a:prstGeom prst="roundRect">
              <a:avLst>
                <a:gd fmla="val 10000" name="adj"/>
              </a:avLst>
            </a:prstGeom>
            <a:solidFill>
              <a:srgbClr val="1F808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236726" y="2310043"/>
              <a:ext cx="2104012" cy="1336048"/>
            </a:xfrm>
            <a:prstGeom prst="roundRect">
              <a:avLst>
                <a:gd fmla="val 10000" name="adj"/>
              </a:avLst>
            </a:prstGeom>
            <a:solidFill>
              <a:schemeClr val="lt1">
                <a:alpha val="89019"/>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txBox="1"/>
            <p:nvPr/>
          </p:nvSpPr>
          <p:spPr>
            <a:xfrm>
              <a:off x="275858" y="2349175"/>
              <a:ext cx="2025748" cy="1257784"/>
            </a:xfrm>
            <a:prstGeom prst="rect">
              <a:avLst/>
            </a:prstGeom>
            <a:solidFill>
              <a:srgbClr val="D2D4D5"/>
            </a:solid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 person should be able to Login to the system through the first page of the application.</a:t>
              </a:r>
              <a:endParaRPr b="0" i="0" sz="1600" u="none" cap="none" strike="noStrike">
                <a:solidFill>
                  <a:schemeClr val="dk1"/>
                </a:solidFill>
                <a:latin typeface="Calibri"/>
                <a:ea typeface="Calibri"/>
                <a:cs typeface="Calibri"/>
                <a:sym typeface="Calibri"/>
              </a:endParaRPr>
            </a:p>
          </p:txBody>
        </p:sp>
        <p:sp>
          <p:nvSpPr>
            <p:cNvPr id="158" name="Google Shape;158;p16"/>
            <p:cNvSpPr/>
            <p:nvPr/>
          </p:nvSpPr>
          <p:spPr>
            <a:xfrm>
              <a:off x="2574518" y="2087953"/>
              <a:ext cx="2104012" cy="1336048"/>
            </a:xfrm>
            <a:prstGeom prst="roundRect">
              <a:avLst>
                <a:gd fmla="val 10000" name="adj"/>
              </a:avLst>
            </a:prstGeom>
            <a:solidFill>
              <a:srgbClr val="1F808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a:off x="2808297" y="2310043"/>
              <a:ext cx="2104012" cy="1336048"/>
            </a:xfrm>
            <a:prstGeom prst="roundRect">
              <a:avLst>
                <a:gd fmla="val 10000" name="adj"/>
              </a:avLst>
            </a:prstGeom>
            <a:solidFill>
              <a:schemeClr val="lt1">
                <a:alpha val="89019"/>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txBox="1"/>
            <p:nvPr/>
          </p:nvSpPr>
          <p:spPr>
            <a:xfrm>
              <a:off x="2847429" y="2349175"/>
              <a:ext cx="2025748" cy="1257784"/>
            </a:xfrm>
            <a:prstGeom prst="rect">
              <a:avLst/>
            </a:prstGeom>
            <a:solidFill>
              <a:srgbClr val="D2D4D5"/>
            </a:solid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Otherwise we can register into the system.</a:t>
              </a:r>
              <a:endParaRPr b="0" i="0" sz="1600" u="none" cap="none" strike="noStrike">
                <a:solidFill>
                  <a:schemeClr val="dk1"/>
                </a:solidFill>
                <a:latin typeface="Calibri"/>
                <a:ea typeface="Calibri"/>
                <a:cs typeface="Calibri"/>
                <a:sym typeface="Calibri"/>
              </a:endParaRPr>
            </a:p>
          </p:txBody>
        </p:sp>
        <p:sp>
          <p:nvSpPr>
            <p:cNvPr id="161" name="Google Shape;161;p16"/>
            <p:cNvSpPr/>
            <p:nvPr/>
          </p:nvSpPr>
          <p:spPr>
            <a:xfrm>
              <a:off x="5146089" y="2087953"/>
              <a:ext cx="2104012" cy="1336048"/>
            </a:xfrm>
            <a:prstGeom prst="roundRect">
              <a:avLst>
                <a:gd fmla="val 10000" name="adj"/>
              </a:avLst>
            </a:prstGeom>
            <a:solidFill>
              <a:srgbClr val="1F808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a:off x="5379868" y="2310043"/>
              <a:ext cx="2104012" cy="1336048"/>
            </a:xfrm>
            <a:prstGeom prst="roundRect">
              <a:avLst>
                <a:gd fmla="val 10000" name="adj"/>
              </a:avLst>
            </a:prstGeom>
            <a:solidFill>
              <a:schemeClr val="lt1">
                <a:alpha val="89019"/>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6"/>
            <p:cNvSpPr txBox="1"/>
            <p:nvPr/>
          </p:nvSpPr>
          <p:spPr>
            <a:xfrm>
              <a:off x="5419000" y="2349175"/>
              <a:ext cx="2025748" cy="1257784"/>
            </a:xfrm>
            <a:prstGeom prst="rect">
              <a:avLst/>
            </a:prstGeom>
            <a:solidFill>
              <a:srgbClr val="D2D4D5"/>
            </a:solid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Should be able to create a new login for accessing the reservation facility.</a:t>
              </a:r>
              <a:endParaRPr b="0" i="0" sz="1600" u="none" cap="none" strike="noStrike">
                <a:solidFill>
                  <a:schemeClr val="dk1"/>
                </a:solidFill>
                <a:latin typeface="Calibri"/>
                <a:ea typeface="Calibri"/>
                <a:cs typeface="Calibri"/>
                <a:sym typeface="Calibri"/>
              </a:endParaRPr>
            </a:p>
          </p:txBody>
        </p:sp>
        <p:sp>
          <p:nvSpPr>
            <p:cNvPr id="164" name="Google Shape;164;p16"/>
            <p:cNvSpPr/>
            <p:nvPr/>
          </p:nvSpPr>
          <p:spPr>
            <a:xfrm>
              <a:off x="7717661" y="2087953"/>
              <a:ext cx="2104012" cy="1336048"/>
            </a:xfrm>
            <a:prstGeom prst="roundRect">
              <a:avLst>
                <a:gd fmla="val 10000" name="adj"/>
              </a:avLst>
            </a:prstGeom>
            <a:solidFill>
              <a:srgbClr val="1F808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6"/>
            <p:cNvSpPr/>
            <p:nvPr/>
          </p:nvSpPr>
          <p:spPr>
            <a:xfrm>
              <a:off x="7951440" y="2310043"/>
              <a:ext cx="2104012" cy="1336048"/>
            </a:xfrm>
            <a:prstGeom prst="roundRect">
              <a:avLst>
                <a:gd fmla="val 10000" name="adj"/>
              </a:avLst>
            </a:prstGeom>
            <a:solidFill>
              <a:schemeClr val="lt1">
                <a:alpha val="89019"/>
              </a:schemeClr>
            </a:solidFill>
            <a:ln cap="flat" cmpd="sng" w="158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txBox="1"/>
            <p:nvPr/>
          </p:nvSpPr>
          <p:spPr>
            <a:xfrm>
              <a:off x="7990572" y="2349175"/>
              <a:ext cx="2025748" cy="1257784"/>
            </a:xfrm>
            <a:prstGeom prst="rect">
              <a:avLst/>
            </a:prstGeom>
            <a:solidFill>
              <a:srgbClr val="D2D4D5"/>
            </a:solid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Able to search and book the particular bus.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nvSpPr>
        <p:spPr>
          <a:xfrm>
            <a:off x="2215558" y="96175"/>
            <a:ext cx="7626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ADD NEW BUS DETAILS</a:t>
            </a:r>
            <a:r>
              <a:rPr b="1" i="0" lang="en-US" sz="3200" u="none" cap="none" strike="noStrike">
                <a:solidFill>
                  <a:schemeClr val="dk1"/>
                </a:solidFill>
                <a:latin typeface="Times New Roman"/>
                <a:ea typeface="Times New Roman"/>
                <a:cs typeface="Times New Roman"/>
                <a:sym typeface="Times New Roman"/>
              </a:rPr>
              <a:t> </a:t>
            </a:r>
            <a:endParaRPr b="1" i="0" sz="3200" u="none" cap="none" strike="noStrike">
              <a:solidFill>
                <a:schemeClr val="dk1"/>
              </a:solidFill>
              <a:latin typeface="Times New Roman"/>
              <a:ea typeface="Times New Roman"/>
              <a:cs typeface="Times New Roman"/>
              <a:sym typeface="Times New Roman"/>
            </a:endParaRPr>
          </a:p>
        </p:txBody>
      </p:sp>
      <p:pic>
        <p:nvPicPr>
          <p:cNvPr descr="C:\Users\yuva\Pictures\Screenshots\Screenshot (142).pngScreenshot (142)" id="531" name="Google Shape;531;p52"/>
          <p:cNvPicPr preferRelativeResize="0"/>
          <p:nvPr/>
        </p:nvPicPr>
        <p:blipFill rotWithShape="1">
          <a:blip r:embed="rId3">
            <a:alphaModFix/>
          </a:blip>
          <a:srcRect b="6593" l="0" r="1283" t="4988"/>
          <a:stretch/>
        </p:blipFill>
        <p:spPr>
          <a:xfrm>
            <a:off x="1103630" y="772795"/>
            <a:ext cx="9966325" cy="5267960"/>
          </a:xfrm>
          <a:prstGeom prst="rect">
            <a:avLst/>
          </a:prstGeom>
          <a:noFill/>
          <a:ln>
            <a:noFill/>
          </a:ln>
        </p:spPr>
      </p:pic>
      <p:sp>
        <p:nvSpPr>
          <p:cNvPr id="532" name="Google Shape;532;p52"/>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2"/>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txBox="1"/>
          <p:nvPr/>
        </p:nvSpPr>
        <p:spPr>
          <a:xfrm>
            <a:off x="1910241" y="151560"/>
            <a:ext cx="8371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LIST OF BUSES</a:t>
            </a:r>
            <a:endParaRPr b="1" i="0" sz="3200" u="none" cap="none" strike="noStrike">
              <a:solidFill>
                <a:srgbClr val="1F8084"/>
              </a:solidFill>
              <a:latin typeface="Times New Roman"/>
              <a:ea typeface="Times New Roman"/>
              <a:cs typeface="Times New Roman"/>
              <a:sym typeface="Times New Roman"/>
            </a:endParaRPr>
          </a:p>
        </p:txBody>
      </p:sp>
      <p:pic>
        <p:nvPicPr>
          <p:cNvPr id="539" name="Google Shape;539;p53"/>
          <p:cNvPicPr preferRelativeResize="0"/>
          <p:nvPr/>
        </p:nvPicPr>
        <p:blipFill rotWithShape="1">
          <a:blip r:embed="rId3">
            <a:alphaModFix/>
          </a:blip>
          <a:srcRect b="0" l="0" r="0" t="0"/>
          <a:stretch/>
        </p:blipFill>
        <p:spPr>
          <a:xfrm>
            <a:off x="685800" y="830075"/>
            <a:ext cx="10767327" cy="5418324"/>
          </a:xfrm>
          <a:prstGeom prst="rect">
            <a:avLst/>
          </a:prstGeom>
          <a:noFill/>
          <a:ln>
            <a:noFill/>
          </a:ln>
        </p:spPr>
      </p:pic>
      <p:sp>
        <p:nvSpPr>
          <p:cNvPr id="540" name="Google Shape;540;p53"/>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3"/>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4"/>
          <p:cNvSpPr txBox="1"/>
          <p:nvPr/>
        </p:nvSpPr>
        <p:spPr>
          <a:xfrm>
            <a:off x="1895682" y="108690"/>
            <a:ext cx="7980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UPDATE BUS DETAILS</a:t>
            </a:r>
            <a:endParaRPr b="1" i="0" sz="3200" u="none" cap="none" strike="noStrike">
              <a:solidFill>
                <a:srgbClr val="1F8084"/>
              </a:solidFill>
              <a:latin typeface="Times New Roman"/>
              <a:ea typeface="Times New Roman"/>
              <a:cs typeface="Times New Roman"/>
              <a:sym typeface="Times New Roman"/>
            </a:endParaRPr>
          </a:p>
        </p:txBody>
      </p:sp>
      <p:pic>
        <p:nvPicPr>
          <p:cNvPr descr="C:\Users\yuva\Pictures\Screenshots\Screenshot (143).pngScreenshot (143)" id="547" name="Google Shape;547;p54"/>
          <p:cNvPicPr preferRelativeResize="0"/>
          <p:nvPr/>
        </p:nvPicPr>
        <p:blipFill rotWithShape="1">
          <a:blip r:embed="rId3">
            <a:alphaModFix/>
          </a:blip>
          <a:srcRect b="6225" l="0" r="1167" t="4638"/>
          <a:stretch/>
        </p:blipFill>
        <p:spPr>
          <a:xfrm>
            <a:off x="1343025" y="958850"/>
            <a:ext cx="9627235" cy="5113655"/>
          </a:xfrm>
          <a:prstGeom prst="rect">
            <a:avLst/>
          </a:prstGeom>
          <a:noFill/>
          <a:ln>
            <a:noFill/>
          </a:ln>
        </p:spPr>
      </p:pic>
      <p:sp>
        <p:nvSpPr>
          <p:cNvPr id="548" name="Google Shape;548;p54"/>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4"/>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nvSpPr>
        <p:spPr>
          <a:xfrm>
            <a:off x="1744899" y="93843"/>
            <a:ext cx="8567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VIEW ALL USERS(ADMIN)</a:t>
            </a:r>
            <a:endParaRPr b="1" i="0" sz="3200" u="none" cap="none" strike="noStrike">
              <a:solidFill>
                <a:srgbClr val="1F8084"/>
              </a:solidFill>
              <a:latin typeface="Times New Roman"/>
              <a:ea typeface="Times New Roman"/>
              <a:cs typeface="Times New Roman"/>
              <a:sym typeface="Times New Roman"/>
            </a:endParaRPr>
          </a:p>
        </p:txBody>
      </p:sp>
      <p:pic>
        <p:nvPicPr>
          <p:cNvPr id="555" name="Google Shape;555;p55"/>
          <p:cNvPicPr preferRelativeResize="0"/>
          <p:nvPr/>
        </p:nvPicPr>
        <p:blipFill rotWithShape="1">
          <a:blip r:embed="rId3">
            <a:alphaModFix/>
          </a:blip>
          <a:srcRect b="0" l="0" r="0" t="0"/>
          <a:stretch/>
        </p:blipFill>
        <p:spPr>
          <a:xfrm>
            <a:off x="533400" y="772375"/>
            <a:ext cx="10881552" cy="5476026"/>
          </a:xfrm>
          <a:prstGeom prst="rect">
            <a:avLst/>
          </a:prstGeom>
          <a:noFill/>
          <a:ln>
            <a:noFill/>
          </a:ln>
        </p:spPr>
      </p:pic>
      <p:sp>
        <p:nvSpPr>
          <p:cNvPr id="556" name="Google Shape;556;p5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5"/>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nvSpPr>
        <p:spPr>
          <a:xfrm>
            <a:off x="1947829" y="132648"/>
            <a:ext cx="82119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USER HOME PAGE</a:t>
            </a:r>
            <a:endParaRPr b="1" i="0" sz="3200" u="none" cap="none" strike="noStrike">
              <a:solidFill>
                <a:srgbClr val="1F8084"/>
              </a:solidFill>
              <a:latin typeface="Times New Roman"/>
              <a:ea typeface="Times New Roman"/>
              <a:cs typeface="Times New Roman"/>
              <a:sym typeface="Times New Roman"/>
            </a:endParaRPr>
          </a:p>
        </p:txBody>
      </p:sp>
      <p:pic>
        <p:nvPicPr>
          <p:cNvPr descr="C:\Users\yuva\Pictures\Screenshots\Screenshot (148).pngScreenshot (148)" id="563" name="Google Shape;563;p56"/>
          <p:cNvPicPr preferRelativeResize="0"/>
          <p:nvPr/>
        </p:nvPicPr>
        <p:blipFill rotWithShape="1">
          <a:blip r:embed="rId3">
            <a:alphaModFix/>
          </a:blip>
          <a:srcRect b="4391" l="0" r="1593" t="4309"/>
          <a:stretch/>
        </p:blipFill>
        <p:spPr>
          <a:xfrm>
            <a:off x="955675" y="829945"/>
            <a:ext cx="10029190" cy="5182235"/>
          </a:xfrm>
          <a:prstGeom prst="rect">
            <a:avLst/>
          </a:prstGeom>
          <a:noFill/>
          <a:ln>
            <a:noFill/>
          </a:ln>
        </p:spPr>
      </p:pic>
      <p:sp>
        <p:nvSpPr>
          <p:cNvPr id="564" name="Google Shape;564;p5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7"/>
          <p:cNvSpPr txBox="1"/>
          <p:nvPr/>
        </p:nvSpPr>
        <p:spPr>
          <a:xfrm>
            <a:off x="2211793" y="154791"/>
            <a:ext cx="7714800" cy="5822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USER HOME PAGE(SEARCH)</a:t>
            </a:r>
            <a:r>
              <a:rPr b="1" i="0" lang="en-US" sz="2400" u="none" cap="none" strike="noStrike">
                <a:solidFill>
                  <a:srgbClr val="1F8084"/>
                </a:solidFill>
                <a:latin typeface="Times New Roman"/>
                <a:ea typeface="Times New Roman"/>
                <a:cs typeface="Times New Roman"/>
                <a:sym typeface="Times New Roman"/>
              </a:rPr>
              <a:t> </a:t>
            </a:r>
            <a:endParaRPr b="1" i="0" sz="2400" u="none" cap="none" strike="noStrike">
              <a:solidFill>
                <a:srgbClr val="1F8084"/>
              </a:solidFill>
              <a:latin typeface="Times New Roman"/>
              <a:ea typeface="Times New Roman"/>
              <a:cs typeface="Times New Roman"/>
              <a:sym typeface="Times New Roman"/>
            </a:endParaRPr>
          </a:p>
        </p:txBody>
      </p:sp>
      <p:pic>
        <p:nvPicPr>
          <p:cNvPr descr="C:\Users\yuva\Pictures\Screenshots\Screenshot (149).pngScreenshot (149)" id="571" name="Google Shape;571;p57"/>
          <p:cNvPicPr preferRelativeResize="0"/>
          <p:nvPr/>
        </p:nvPicPr>
        <p:blipFill rotWithShape="1">
          <a:blip r:embed="rId3">
            <a:alphaModFix/>
          </a:blip>
          <a:srcRect b="4671" l="0" r="2005" t="3640"/>
          <a:stretch/>
        </p:blipFill>
        <p:spPr>
          <a:xfrm>
            <a:off x="1306195" y="944880"/>
            <a:ext cx="9549130" cy="5053330"/>
          </a:xfrm>
          <a:prstGeom prst="rect">
            <a:avLst/>
          </a:prstGeom>
          <a:noFill/>
          <a:ln>
            <a:noFill/>
          </a:ln>
        </p:spPr>
      </p:pic>
      <p:sp>
        <p:nvSpPr>
          <p:cNvPr id="572" name="Google Shape;572;p5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7"/>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8"/>
          <p:cNvSpPr txBox="1"/>
          <p:nvPr/>
        </p:nvSpPr>
        <p:spPr>
          <a:xfrm>
            <a:off x="1718752" y="102722"/>
            <a:ext cx="8158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ADDING PASSENGERS</a:t>
            </a:r>
            <a:endParaRPr b="1" i="0" sz="3200" u="none" cap="none" strike="noStrike">
              <a:solidFill>
                <a:srgbClr val="1F8084"/>
              </a:solidFill>
              <a:latin typeface="Times New Roman"/>
              <a:ea typeface="Times New Roman"/>
              <a:cs typeface="Times New Roman"/>
              <a:sym typeface="Times New Roman"/>
            </a:endParaRPr>
          </a:p>
        </p:txBody>
      </p:sp>
      <p:pic>
        <p:nvPicPr>
          <p:cNvPr id="579" name="Google Shape;579;p58"/>
          <p:cNvPicPr preferRelativeResize="0"/>
          <p:nvPr/>
        </p:nvPicPr>
        <p:blipFill rotWithShape="1">
          <a:blip r:embed="rId3">
            <a:alphaModFix/>
          </a:blip>
          <a:srcRect b="0" l="0" r="0" t="0"/>
          <a:stretch/>
        </p:blipFill>
        <p:spPr>
          <a:xfrm>
            <a:off x="609600" y="781250"/>
            <a:ext cx="10896874" cy="5467150"/>
          </a:xfrm>
          <a:prstGeom prst="rect">
            <a:avLst/>
          </a:prstGeom>
          <a:noFill/>
          <a:ln>
            <a:noFill/>
          </a:ln>
        </p:spPr>
      </p:pic>
      <p:sp>
        <p:nvSpPr>
          <p:cNvPr id="580" name="Google Shape;580;p5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txBox="1"/>
          <p:nvPr/>
        </p:nvSpPr>
        <p:spPr>
          <a:xfrm>
            <a:off x="1630496" y="139212"/>
            <a:ext cx="853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VIEW BOOKING BY USER</a:t>
            </a:r>
            <a:endParaRPr b="1" i="0" sz="3200" u="none" cap="none" strike="noStrike">
              <a:solidFill>
                <a:srgbClr val="1F8084"/>
              </a:solidFill>
              <a:latin typeface="Times New Roman"/>
              <a:ea typeface="Times New Roman"/>
              <a:cs typeface="Times New Roman"/>
              <a:sym typeface="Times New Roman"/>
            </a:endParaRPr>
          </a:p>
        </p:txBody>
      </p:sp>
      <p:pic>
        <p:nvPicPr>
          <p:cNvPr id="587" name="Google Shape;587;p59"/>
          <p:cNvPicPr preferRelativeResize="0"/>
          <p:nvPr/>
        </p:nvPicPr>
        <p:blipFill rotWithShape="1">
          <a:blip r:embed="rId3">
            <a:alphaModFix/>
          </a:blip>
          <a:srcRect b="0" l="0" r="0" t="0"/>
          <a:stretch/>
        </p:blipFill>
        <p:spPr>
          <a:xfrm>
            <a:off x="685800" y="876600"/>
            <a:ext cx="10745702" cy="5371800"/>
          </a:xfrm>
          <a:prstGeom prst="rect">
            <a:avLst/>
          </a:prstGeom>
          <a:noFill/>
          <a:ln>
            <a:noFill/>
          </a:ln>
        </p:spPr>
      </p:pic>
      <p:sp>
        <p:nvSpPr>
          <p:cNvPr id="588" name="Google Shape;588;p59"/>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nvSpPr>
        <p:spPr>
          <a:xfrm>
            <a:off x="1818052" y="139484"/>
            <a:ext cx="86823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BUS DETAILS (IN BOOKING)</a:t>
            </a:r>
            <a:endParaRPr b="1" i="0" sz="3200" u="none" cap="none" strike="noStrike">
              <a:solidFill>
                <a:srgbClr val="1F8084"/>
              </a:solidFill>
              <a:latin typeface="Times New Roman"/>
              <a:ea typeface="Times New Roman"/>
              <a:cs typeface="Times New Roman"/>
              <a:sym typeface="Times New Roman"/>
            </a:endParaRPr>
          </a:p>
        </p:txBody>
      </p:sp>
      <p:pic>
        <p:nvPicPr>
          <p:cNvPr id="595" name="Google Shape;595;p60"/>
          <p:cNvPicPr preferRelativeResize="0"/>
          <p:nvPr/>
        </p:nvPicPr>
        <p:blipFill rotWithShape="1">
          <a:blip r:embed="rId3">
            <a:alphaModFix/>
          </a:blip>
          <a:srcRect b="0" l="0" r="0" t="0"/>
          <a:stretch/>
        </p:blipFill>
        <p:spPr>
          <a:xfrm>
            <a:off x="685800" y="818000"/>
            <a:ext cx="10946798" cy="5430401"/>
          </a:xfrm>
          <a:prstGeom prst="rect">
            <a:avLst/>
          </a:prstGeom>
          <a:noFill/>
          <a:ln>
            <a:noFill/>
          </a:ln>
        </p:spPr>
      </p:pic>
      <p:sp>
        <p:nvSpPr>
          <p:cNvPr id="596" name="Google Shape;596;p60"/>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0"/>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txBox="1"/>
          <p:nvPr/>
        </p:nvSpPr>
        <p:spPr>
          <a:xfrm>
            <a:off x="2493610" y="234727"/>
            <a:ext cx="6791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USER DETAILS</a:t>
            </a:r>
            <a:endParaRPr b="1" i="0" sz="3200" u="none" cap="none" strike="noStrike">
              <a:solidFill>
                <a:srgbClr val="1F8084"/>
              </a:solidFill>
              <a:latin typeface="Times New Roman"/>
              <a:ea typeface="Times New Roman"/>
              <a:cs typeface="Times New Roman"/>
              <a:sym typeface="Times New Roman"/>
            </a:endParaRPr>
          </a:p>
        </p:txBody>
      </p:sp>
      <p:pic>
        <p:nvPicPr>
          <p:cNvPr id="603" name="Google Shape;603;p61"/>
          <p:cNvPicPr preferRelativeResize="0"/>
          <p:nvPr/>
        </p:nvPicPr>
        <p:blipFill rotWithShape="1">
          <a:blip r:embed="rId3">
            <a:alphaModFix/>
          </a:blip>
          <a:srcRect b="0" l="0" r="0" t="0"/>
          <a:stretch/>
        </p:blipFill>
        <p:spPr>
          <a:xfrm>
            <a:off x="762000" y="972125"/>
            <a:ext cx="10557326" cy="5276274"/>
          </a:xfrm>
          <a:prstGeom prst="rect">
            <a:avLst/>
          </a:prstGeom>
          <a:noFill/>
          <a:ln>
            <a:noFill/>
          </a:ln>
        </p:spPr>
      </p:pic>
      <p:sp>
        <p:nvSpPr>
          <p:cNvPr id="604" name="Google Shape;604;p61"/>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1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0" y="6341936"/>
            <a:ext cx="12192001" cy="65998"/>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txBox="1"/>
          <p:nvPr/>
        </p:nvSpPr>
        <p:spPr>
          <a:xfrm>
            <a:off x="755025" y="613125"/>
            <a:ext cx="10969500" cy="665400"/>
          </a:xfrm>
          <a:prstGeom prst="rect">
            <a:avLst/>
          </a:prstGeom>
          <a:noFill/>
          <a:ln>
            <a:noFill/>
          </a:ln>
        </p:spPr>
        <p:txBody>
          <a:bodyPr anchorCtr="0" anchor="b" bIns="45700" lIns="91425" spcFirstLastPara="1" rIns="91425" wrap="square" tIns="45700">
            <a:normAutofit/>
          </a:bodyPr>
          <a:lstStyle/>
          <a:p>
            <a:pPr indent="0" lvl="0" marL="0" marR="0" rtl="0" algn="ctr">
              <a:lnSpc>
                <a:spcPct val="85000"/>
              </a:lnSpc>
              <a:spcBef>
                <a:spcPts val="0"/>
              </a:spcBef>
              <a:spcAft>
                <a:spcPts val="0"/>
              </a:spcAft>
              <a:buClr>
                <a:srgbClr val="000000"/>
              </a:buClr>
              <a:buSzPts val="4800"/>
              <a:buFont typeface="Arial"/>
              <a:buNone/>
            </a:pPr>
            <a:r>
              <a:rPr b="1" i="0" lang="en-US" sz="3200" u="none" cap="none" strike="noStrike">
                <a:solidFill>
                  <a:srgbClr val="1F8084"/>
                </a:solidFill>
                <a:latin typeface="Times New Roman"/>
                <a:ea typeface="Times New Roman"/>
                <a:cs typeface="Times New Roman"/>
                <a:sym typeface="Times New Roman"/>
              </a:rPr>
              <a:t>TECHNOLOGIES USED IN BACKEND</a:t>
            </a:r>
            <a:endParaRPr b="0" i="0" sz="3200" u="none" cap="none" strike="noStrike">
              <a:solidFill>
                <a:srgbClr val="3F3F3F"/>
              </a:solidFill>
              <a:latin typeface="Times New Roman"/>
              <a:ea typeface="Times New Roman"/>
              <a:cs typeface="Times New Roman"/>
              <a:sym typeface="Times New Roman"/>
            </a:endParaRPr>
          </a:p>
        </p:txBody>
      </p:sp>
      <p:grpSp>
        <p:nvGrpSpPr>
          <p:cNvPr id="174" name="Google Shape;174;p17"/>
          <p:cNvGrpSpPr/>
          <p:nvPr/>
        </p:nvGrpSpPr>
        <p:grpSpPr>
          <a:xfrm>
            <a:off x="1096963" y="3614364"/>
            <a:ext cx="10058400" cy="754380"/>
            <a:chOff x="0" y="1515849"/>
            <a:chExt cx="10058400" cy="754380"/>
          </a:xfrm>
        </p:grpSpPr>
        <p:sp>
          <p:nvSpPr>
            <p:cNvPr id="175" name="Google Shape;175;p17"/>
            <p:cNvSpPr/>
            <p:nvPr/>
          </p:nvSpPr>
          <p:spPr>
            <a:xfrm>
              <a:off x="0" y="1515849"/>
              <a:ext cx="1257300" cy="754380"/>
            </a:xfrm>
            <a:prstGeom prst="roundRect">
              <a:avLst>
                <a:gd fmla="val 10000" name="adj"/>
              </a:avLst>
            </a:prstGeom>
            <a:solidFill>
              <a:srgbClr val="BB582B"/>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txBox="1"/>
            <p:nvPr/>
          </p:nvSpPr>
          <p:spPr>
            <a:xfrm>
              <a:off x="22095" y="1537944"/>
              <a:ext cx="1213110" cy="71019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Spring Boot</a:t>
              </a:r>
              <a:endParaRPr b="0" i="0" sz="1900" u="none" cap="none" strike="noStrike">
                <a:solidFill>
                  <a:schemeClr val="lt1"/>
                </a:solidFill>
                <a:latin typeface="Calibri"/>
                <a:ea typeface="Calibri"/>
                <a:cs typeface="Calibri"/>
                <a:sym typeface="Calibri"/>
              </a:endParaRPr>
            </a:p>
          </p:txBody>
        </p:sp>
        <p:sp>
          <p:nvSpPr>
            <p:cNvPr id="177" name="Google Shape;177;p17"/>
            <p:cNvSpPr/>
            <p:nvPr/>
          </p:nvSpPr>
          <p:spPr>
            <a:xfrm>
              <a:off x="1383029" y="1737134"/>
              <a:ext cx="266547" cy="311810"/>
            </a:xfrm>
            <a:prstGeom prst="rightArrow">
              <a:avLst>
                <a:gd fmla="val 60000" name="adj1"/>
                <a:gd fmla="val 50000" name="adj2"/>
              </a:avLst>
            </a:prstGeom>
            <a:solidFill>
              <a:srgbClr val="BB58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txBox="1"/>
            <p:nvPr/>
          </p:nvSpPr>
          <p:spPr>
            <a:xfrm>
              <a:off x="1383029" y="1799496"/>
              <a:ext cx="186583" cy="1870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Calibri"/>
                <a:buNone/>
              </a:pPr>
              <a:r>
                <a:t/>
              </a:r>
              <a:endParaRPr b="0" i="0" sz="1300" u="none" cap="none" strike="noStrike">
                <a:solidFill>
                  <a:schemeClr val="lt1"/>
                </a:solidFill>
                <a:latin typeface="Calibri"/>
                <a:ea typeface="Calibri"/>
                <a:cs typeface="Calibri"/>
                <a:sym typeface="Calibri"/>
              </a:endParaRPr>
            </a:p>
          </p:txBody>
        </p:sp>
        <p:sp>
          <p:nvSpPr>
            <p:cNvPr id="179" name="Google Shape;179;p17"/>
            <p:cNvSpPr/>
            <p:nvPr/>
          </p:nvSpPr>
          <p:spPr>
            <a:xfrm>
              <a:off x="1760219" y="1515849"/>
              <a:ext cx="1257300" cy="754380"/>
            </a:xfrm>
            <a:prstGeom prst="roundRect">
              <a:avLst>
                <a:gd fmla="val 10000" name="adj"/>
              </a:avLst>
            </a:prstGeom>
            <a:solidFill>
              <a:schemeClr val="accent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txBox="1"/>
            <p:nvPr/>
          </p:nvSpPr>
          <p:spPr>
            <a:xfrm>
              <a:off x="1782314" y="1537944"/>
              <a:ext cx="1213110" cy="71019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Maven</a:t>
              </a:r>
              <a:endParaRPr b="0" i="0" sz="1900" u="none" cap="none" strike="noStrike">
                <a:solidFill>
                  <a:schemeClr val="lt1"/>
                </a:solidFill>
                <a:latin typeface="Calibri"/>
                <a:ea typeface="Calibri"/>
                <a:cs typeface="Calibri"/>
                <a:sym typeface="Calibri"/>
              </a:endParaRPr>
            </a:p>
          </p:txBody>
        </p:sp>
        <p:sp>
          <p:nvSpPr>
            <p:cNvPr id="181" name="Google Shape;181;p17"/>
            <p:cNvSpPr/>
            <p:nvPr/>
          </p:nvSpPr>
          <p:spPr>
            <a:xfrm>
              <a:off x="3143249" y="1737134"/>
              <a:ext cx="266547" cy="311810"/>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txBox="1"/>
            <p:nvPr/>
          </p:nvSpPr>
          <p:spPr>
            <a:xfrm>
              <a:off x="3143249" y="1799496"/>
              <a:ext cx="186583" cy="1870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Calibri"/>
                <a:buNone/>
              </a:pPr>
              <a:r>
                <a:t/>
              </a:r>
              <a:endParaRPr b="0" i="0" sz="1300" u="none" cap="none" strike="noStrike">
                <a:solidFill>
                  <a:schemeClr val="lt1"/>
                </a:solidFill>
                <a:latin typeface="Calibri"/>
                <a:ea typeface="Calibri"/>
                <a:cs typeface="Calibri"/>
                <a:sym typeface="Calibri"/>
              </a:endParaRPr>
            </a:p>
          </p:txBody>
        </p:sp>
        <p:sp>
          <p:nvSpPr>
            <p:cNvPr id="183" name="Google Shape;183;p17"/>
            <p:cNvSpPr/>
            <p:nvPr/>
          </p:nvSpPr>
          <p:spPr>
            <a:xfrm>
              <a:off x="3520439" y="1515849"/>
              <a:ext cx="1257300" cy="754380"/>
            </a:xfrm>
            <a:prstGeom prst="roundRect">
              <a:avLst>
                <a:gd fmla="val 10000" name="adj"/>
              </a:avLst>
            </a:prstGeom>
            <a:solidFill>
              <a:srgbClr val="9B835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7"/>
            <p:cNvSpPr txBox="1"/>
            <p:nvPr/>
          </p:nvSpPr>
          <p:spPr>
            <a:xfrm>
              <a:off x="3542534" y="1537944"/>
              <a:ext cx="1213200" cy="7101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Spring Data JPA</a:t>
              </a:r>
              <a:endParaRPr b="0" i="0" sz="1900" u="none" cap="none" strike="noStrike">
                <a:solidFill>
                  <a:schemeClr val="lt1"/>
                </a:solidFill>
                <a:latin typeface="Calibri"/>
                <a:ea typeface="Calibri"/>
                <a:cs typeface="Calibri"/>
                <a:sym typeface="Calibri"/>
              </a:endParaRPr>
            </a:p>
          </p:txBody>
        </p:sp>
        <p:sp>
          <p:nvSpPr>
            <p:cNvPr id="185" name="Google Shape;185;p17"/>
            <p:cNvSpPr/>
            <p:nvPr/>
          </p:nvSpPr>
          <p:spPr>
            <a:xfrm>
              <a:off x="4903470" y="1737134"/>
              <a:ext cx="266547" cy="311810"/>
            </a:xfrm>
            <a:prstGeom prst="rightArrow">
              <a:avLst>
                <a:gd fmla="val 60000" name="adj1"/>
                <a:gd fmla="val 50000" name="adj2"/>
              </a:avLst>
            </a:prstGeom>
            <a:solidFill>
              <a:srgbClr val="9B83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txBox="1"/>
            <p:nvPr/>
          </p:nvSpPr>
          <p:spPr>
            <a:xfrm>
              <a:off x="4903470" y="1799496"/>
              <a:ext cx="186583" cy="1870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Calibri"/>
                <a:buNone/>
              </a:pPr>
              <a:r>
                <a:t/>
              </a:r>
              <a:endParaRPr b="0" i="0" sz="1300" u="none" cap="none" strike="noStrike">
                <a:solidFill>
                  <a:schemeClr val="lt1"/>
                </a:solidFill>
                <a:latin typeface="Calibri"/>
                <a:ea typeface="Calibri"/>
                <a:cs typeface="Calibri"/>
                <a:sym typeface="Calibri"/>
              </a:endParaRPr>
            </a:p>
          </p:txBody>
        </p:sp>
        <p:sp>
          <p:nvSpPr>
            <p:cNvPr id="187" name="Google Shape;187;p17"/>
            <p:cNvSpPr/>
            <p:nvPr/>
          </p:nvSpPr>
          <p:spPr>
            <a:xfrm>
              <a:off x="5280659" y="1515849"/>
              <a:ext cx="1257300" cy="754380"/>
            </a:xfrm>
            <a:prstGeom prst="roundRect">
              <a:avLst>
                <a:gd fmla="val 10000" name="adj"/>
              </a:avLst>
            </a:prstGeom>
            <a:solidFill>
              <a:schemeClr val="accent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7"/>
            <p:cNvSpPr txBox="1"/>
            <p:nvPr/>
          </p:nvSpPr>
          <p:spPr>
            <a:xfrm>
              <a:off x="5302754" y="1537944"/>
              <a:ext cx="1213110" cy="71019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JDK </a:t>
              </a:r>
              <a:endParaRPr b="0" i="0" sz="1400" u="none" cap="none" strike="noStrike">
                <a:solidFill>
                  <a:srgbClr val="000000"/>
                </a:solidFill>
                <a:latin typeface="Arial"/>
                <a:ea typeface="Arial"/>
                <a:cs typeface="Arial"/>
                <a:sym typeface="Arial"/>
              </a:endParaRPr>
            </a:p>
          </p:txBody>
        </p:sp>
        <p:sp>
          <p:nvSpPr>
            <p:cNvPr id="189" name="Google Shape;189;p17"/>
            <p:cNvSpPr/>
            <p:nvPr/>
          </p:nvSpPr>
          <p:spPr>
            <a:xfrm>
              <a:off x="6663690" y="1737134"/>
              <a:ext cx="266547" cy="311810"/>
            </a:xfrm>
            <a:prstGeom prst="rightArrow">
              <a:avLst>
                <a:gd fmla="val 6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7"/>
            <p:cNvSpPr txBox="1"/>
            <p:nvPr/>
          </p:nvSpPr>
          <p:spPr>
            <a:xfrm>
              <a:off x="6663690" y="1799496"/>
              <a:ext cx="186583" cy="1870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Calibri"/>
                <a:buNone/>
              </a:pPr>
              <a:r>
                <a:t/>
              </a:r>
              <a:endParaRPr b="0" i="0" sz="1300" u="none" cap="none" strike="noStrike">
                <a:solidFill>
                  <a:schemeClr val="lt1"/>
                </a:solidFill>
                <a:latin typeface="Calibri"/>
                <a:ea typeface="Calibri"/>
                <a:cs typeface="Calibri"/>
                <a:sym typeface="Calibri"/>
              </a:endParaRPr>
            </a:p>
          </p:txBody>
        </p:sp>
        <p:sp>
          <p:nvSpPr>
            <p:cNvPr id="191" name="Google Shape;191;p17"/>
            <p:cNvSpPr/>
            <p:nvPr/>
          </p:nvSpPr>
          <p:spPr>
            <a:xfrm>
              <a:off x="7040880" y="1515849"/>
              <a:ext cx="1257300" cy="754380"/>
            </a:xfrm>
            <a:prstGeom prst="roundRect">
              <a:avLst>
                <a:gd fmla="val 10000" name="adj"/>
              </a:avLst>
            </a:prstGeom>
            <a:solidFill>
              <a:schemeClr val="accent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txBox="1"/>
            <p:nvPr/>
          </p:nvSpPr>
          <p:spPr>
            <a:xfrm>
              <a:off x="7062975" y="1537944"/>
              <a:ext cx="1213110" cy="71019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MySQL Database</a:t>
              </a:r>
              <a:endParaRPr b="0" i="0" sz="1900" u="none" cap="none" strike="noStrike">
                <a:solidFill>
                  <a:schemeClr val="lt1"/>
                </a:solidFill>
                <a:latin typeface="Calibri"/>
                <a:ea typeface="Calibri"/>
                <a:cs typeface="Calibri"/>
                <a:sym typeface="Calibri"/>
              </a:endParaRPr>
            </a:p>
          </p:txBody>
        </p:sp>
        <p:sp>
          <p:nvSpPr>
            <p:cNvPr id="193" name="Google Shape;193;p17"/>
            <p:cNvSpPr/>
            <p:nvPr/>
          </p:nvSpPr>
          <p:spPr>
            <a:xfrm>
              <a:off x="8423910" y="1737134"/>
              <a:ext cx="266547" cy="31181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txBox="1"/>
            <p:nvPr/>
          </p:nvSpPr>
          <p:spPr>
            <a:xfrm>
              <a:off x="8423910" y="1799496"/>
              <a:ext cx="186583" cy="1870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Calibri"/>
                <a:buNone/>
              </a:pPr>
              <a:r>
                <a:t/>
              </a:r>
              <a:endParaRPr b="0" i="0" sz="1300" u="none" cap="none" strike="noStrike">
                <a:solidFill>
                  <a:schemeClr val="lt1"/>
                </a:solidFill>
                <a:latin typeface="Calibri"/>
                <a:ea typeface="Calibri"/>
                <a:cs typeface="Calibri"/>
                <a:sym typeface="Calibri"/>
              </a:endParaRPr>
            </a:p>
          </p:txBody>
        </p:sp>
        <p:sp>
          <p:nvSpPr>
            <p:cNvPr id="195" name="Google Shape;195;p17"/>
            <p:cNvSpPr/>
            <p:nvPr/>
          </p:nvSpPr>
          <p:spPr>
            <a:xfrm>
              <a:off x="8801100" y="1515849"/>
              <a:ext cx="1257300" cy="754380"/>
            </a:xfrm>
            <a:prstGeom prst="roundRect">
              <a:avLst>
                <a:gd fmla="val 10000" name="adj"/>
              </a:avLst>
            </a:prstGeom>
            <a:solidFill>
              <a:srgbClr val="BB582B"/>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txBox="1"/>
            <p:nvPr/>
          </p:nvSpPr>
          <p:spPr>
            <a:xfrm>
              <a:off x="8823195" y="1537944"/>
              <a:ext cx="1213110" cy="71019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b="0" i="0" lang="en-US" sz="1900" u="none" cap="none" strike="noStrike">
                  <a:solidFill>
                    <a:schemeClr val="lt1"/>
                  </a:solidFill>
                  <a:latin typeface="Calibri"/>
                  <a:ea typeface="Calibri"/>
                  <a:cs typeface="Calibri"/>
                  <a:sym typeface="Calibri"/>
                </a:rPr>
                <a:t>Hibernate</a:t>
              </a:r>
              <a:endParaRPr b="0" i="0" sz="1900" u="none" cap="none" strike="noStrike">
                <a:solidFill>
                  <a:schemeClr val="lt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2"/>
          <p:cNvSpPr txBox="1"/>
          <p:nvPr/>
        </p:nvSpPr>
        <p:spPr>
          <a:xfrm>
            <a:off x="2019786" y="272602"/>
            <a:ext cx="77592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UPDATE PASSENGER DETAILS</a:t>
            </a:r>
            <a:endParaRPr b="1" i="0" sz="3200" u="none" cap="none" strike="noStrike">
              <a:solidFill>
                <a:srgbClr val="1F8084"/>
              </a:solidFill>
              <a:latin typeface="Times New Roman"/>
              <a:ea typeface="Times New Roman"/>
              <a:cs typeface="Times New Roman"/>
              <a:sym typeface="Times New Roman"/>
            </a:endParaRPr>
          </a:p>
        </p:txBody>
      </p:sp>
      <p:pic>
        <p:nvPicPr>
          <p:cNvPr id="611" name="Google Shape;611;p62"/>
          <p:cNvPicPr preferRelativeResize="0"/>
          <p:nvPr/>
        </p:nvPicPr>
        <p:blipFill rotWithShape="1">
          <a:blip r:embed="rId3">
            <a:alphaModFix/>
          </a:blip>
          <a:srcRect b="0" l="0" r="0" t="0"/>
          <a:stretch/>
        </p:blipFill>
        <p:spPr>
          <a:xfrm>
            <a:off x="838200" y="972125"/>
            <a:ext cx="10464523" cy="5276275"/>
          </a:xfrm>
          <a:prstGeom prst="rect">
            <a:avLst/>
          </a:prstGeom>
          <a:noFill/>
          <a:ln>
            <a:noFill/>
          </a:ln>
        </p:spPr>
      </p:pic>
      <p:sp>
        <p:nvSpPr>
          <p:cNvPr id="612" name="Google Shape;612;p62"/>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2"/>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nvSpPr>
        <p:spPr>
          <a:xfrm>
            <a:off x="1904184" y="113076"/>
            <a:ext cx="8380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UPDATE USER DETAILS</a:t>
            </a:r>
            <a:endParaRPr b="1" i="0" sz="3200" u="none" cap="none" strike="noStrike">
              <a:solidFill>
                <a:srgbClr val="1F8084"/>
              </a:solidFill>
              <a:latin typeface="Times New Roman"/>
              <a:ea typeface="Times New Roman"/>
              <a:cs typeface="Times New Roman"/>
              <a:sym typeface="Times New Roman"/>
            </a:endParaRPr>
          </a:p>
        </p:txBody>
      </p:sp>
      <p:pic>
        <p:nvPicPr>
          <p:cNvPr descr="C:\Users\yuva\Pictures\Screenshots\Screenshot (145).pngScreenshot (145)" id="619" name="Google Shape;619;p63"/>
          <p:cNvPicPr preferRelativeResize="0"/>
          <p:nvPr/>
        </p:nvPicPr>
        <p:blipFill rotWithShape="1">
          <a:blip r:embed="rId3">
            <a:alphaModFix/>
          </a:blip>
          <a:srcRect b="4853" l="0" r="2021" t="4713"/>
          <a:stretch/>
        </p:blipFill>
        <p:spPr>
          <a:xfrm>
            <a:off x="1045845" y="820420"/>
            <a:ext cx="9752965" cy="5163185"/>
          </a:xfrm>
          <a:prstGeom prst="rect">
            <a:avLst/>
          </a:prstGeom>
          <a:noFill/>
          <a:ln>
            <a:noFill/>
          </a:ln>
        </p:spPr>
      </p:pic>
      <p:sp>
        <p:nvSpPr>
          <p:cNvPr id="620" name="Google Shape;620;p63"/>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3"/>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4"/>
          <p:cNvSpPr txBox="1"/>
          <p:nvPr/>
        </p:nvSpPr>
        <p:spPr>
          <a:xfrm>
            <a:off x="2303847" y="192910"/>
            <a:ext cx="72798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VIEW ALL BOOKINGS (ADMIN)</a:t>
            </a:r>
            <a:endParaRPr b="1" i="0" sz="3200" u="none" cap="none" strike="noStrike">
              <a:solidFill>
                <a:srgbClr val="1F8084"/>
              </a:solidFill>
              <a:latin typeface="Times New Roman"/>
              <a:ea typeface="Times New Roman"/>
              <a:cs typeface="Times New Roman"/>
              <a:sym typeface="Times New Roman"/>
            </a:endParaRPr>
          </a:p>
        </p:txBody>
      </p:sp>
      <p:pic>
        <p:nvPicPr>
          <p:cNvPr id="627" name="Google Shape;627;p64"/>
          <p:cNvPicPr preferRelativeResize="0"/>
          <p:nvPr/>
        </p:nvPicPr>
        <p:blipFill rotWithShape="1">
          <a:blip r:embed="rId3">
            <a:alphaModFix/>
          </a:blip>
          <a:srcRect b="0" l="0" r="0" t="0"/>
          <a:stretch/>
        </p:blipFill>
        <p:spPr>
          <a:xfrm>
            <a:off x="685800" y="918850"/>
            <a:ext cx="10626677" cy="5329551"/>
          </a:xfrm>
          <a:prstGeom prst="rect">
            <a:avLst/>
          </a:prstGeom>
          <a:noFill/>
          <a:ln>
            <a:noFill/>
          </a:ln>
        </p:spPr>
      </p:pic>
      <p:sp>
        <p:nvSpPr>
          <p:cNvPr id="628" name="Google Shape;628;p64"/>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4"/>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5"/>
          <p:cNvSpPr txBox="1"/>
          <p:nvPr/>
        </p:nvSpPr>
        <p:spPr>
          <a:xfrm>
            <a:off x="2131265" y="335002"/>
            <a:ext cx="6782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ABOUT US</a:t>
            </a:r>
            <a:endParaRPr b="1" i="0" sz="3200" u="none" cap="none" strike="noStrike">
              <a:solidFill>
                <a:srgbClr val="1F8084"/>
              </a:solidFill>
              <a:latin typeface="Times New Roman"/>
              <a:ea typeface="Times New Roman"/>
              <a:cs typeface="Times New Roman"/>
              <a:sym typeface="Times New Roman"/>
            </a:endParaRPr>
          </a:p>
        </p:txBody>
      </p:sp>
      <p:pic>
        <p:nvPicPr>
          <p:cNvPr id="635" name="Google Shape;635;p65"/>
          <p:cNvPicPr preferRelativeResize="0"/>
          <p:nvPr/>
        </p:nvPicPr>
        <p:blipFill rotWithShape="1">
          <a:blip r:embed="rId3">
            <a:alphaModFix/>
          </a:blip>
          <a:srcRect b="0" l="0" r="0" t="0"/>
          <a:stretch/>
        </p:blipFill>
        <p:spPr>
          <a:xfrm>
            <a:off x="685800" y="1088274"/>
            <a:ext cx="10420152" cy="4962050"/>
          </a:xfrm>
          <a:prstGeom prst="rect">
            <a:avLst/>
          </a:prstGeom>
          <a:noFill/>
          <a:ln>
            <a:noFill/>
          </a:ln>
        </p:spPr>
      </p:pic>
      <p:sp>
        <p:nvSpPr>
          <p:cNvPr id="636" name="Google Shape;636;p65"/>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5"/>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txBox="1"/>
          <p:nvPr/>
        </p:nvSpPr>
        <p:spPr>
          <a:xfrm>
            <a:off x="2587729" y="344761"/>
            <a:ext cx="7013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OUR MISSION</a:t>
            </a:r>
            <a:endParaRPr b="1" i="0" sz="3200" u="none" cap="none" strike="noStrike">
              <a:solidFill>
                <a:srgbClr val="1F8084"/>
              </a:solidFill>
              <a:latin typeface="Times New Roman"/>
              <a:ea typeface="Times New Roman"/>
              <a:cs typeface="Times New Roman"/>
              <a:sym typeface="Times New Roman"/>
            </a:endParaRPr>
          </a:p>
        </p:txBody>
      </p:sp>
      <p:pic>
        <p:nvPicPr>
          <p:cNvPr id="643" name="Google Shape;643;p66"/>
          <p:cNvPicPr preferRelativeResize="0"/>
          <p:nvPr/>
        </p:nvPicPr>
        <p:blipFill rotWithShape="1">
          <a:blip r:embed="rId3">
            <a:alphaModFix/>
          </a:blip>
          <a:srcRect b="0" l="0" r="0" t="0"/>
          <a:stretch/>
        </p:blipFill>
        <p:spPr>
          <a:xfrm>
            <a:off x="152400" y="1071251"/>
            <a:ext cx="11887200" cy="4953000"/>
          </a:xfrm>
          <a:prstGeom prst="rect">
            <a:avLst/>
          </a:prstGeom>
          <a:noFill/>
          <a:ln>
            <a:noFill/>
          </a:ln>
        </p:spPr>
      </p:pic>
      <p:sp>
        <p:nvSpPr>
          <p:cNvPr id="644" name="Google Shape;644;p66"/>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6"/>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7"/>
          <p:cNvPicPr preferRelativeResize="0"/>
          <p:nvPr/>
        </p:nvPicPr>
        <p:blipFill rotWithShape="1">
          <a:blip r:embed="rId3">
            <a:alphaModFix/>
          </a:blip>
          <a:srcRect b="0" l="0" r="0" t="0"/>
          <a:stretch/>
        </p:blipFill>
        <p:spPr>
          <a:xfrm>
            <a:off x="152400" y="228600"/>
            <a:ext cx="11887200" cy="5939675"/>
          </a:xfrm>
          <a:prstGeom prst="rect">
            <a:avLst/>
          </a:prstGeom>
          <a:noFill/>
          <a:ln>
            <a:noFill/>
          </a:ln>
        </p:spPr>
      </p:pic>
      <p:sp>
        <p:nvSpPr>
          <p:cNvPr id="651" name="Google Shape;651;p67"/>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7"/>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8"/>
          <p:cNvSpPr txBox="1"/>
          <p:nvPr/>
        </p:nvSpPr>
        <p:spPr>
          <a:xfrm>
            <a:off x="2120125" y="203496"/>
            <a:ext cx="76704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3200" u="none" cap="none" strike="noStrike">
                <a:solidFill>
                  <a:srgbClr val="1F8084"/>
                </a:solidFill>
                <a:latin typeface="Times New Roman"/>
                <a:ea typeface="Times New Roman"/>
                <a:cs typeface="Times New Roman"/>
                <a:sym typeface="Times New Roman"/>
              </a:rPr>
              <a:t>CONTACT US</a:t>
            </a:r>
            <a:endParaRPr b="1" i="0" sz="3200" u="none" cap="none" strike="noStrike">
              <a:solidFill>
                <a:srgbClr val="1F8084"/>
              </a:solidFill>
              <a:latin typeface="Times New Roman"/>
              <a:ea typeface="Times New Roman"/>
              <a:cs typeface="Times New Roman"/>
              <a:sym typeface="Times New Roman"/>
            </a:endParaRPr>
          </a:p>
        </p:txBody>
      </p:sp>
      <p:pic>
        <p:nvPicPr>
          <p:cNvPr id="658" name="Google Shape;658;p68"/>
          <p:cNvPicPr preferRelativeResize="0"/>
          <p:nvPr/>
        </p:nvPicPr>
        <p:blipFill rotWithShape="1">
          <a:blip r:embed="rId3">
            <a:alphaModFix/>
          </a:blip>
          <a:srcRect b="0" l="0" r="0" t="0"/>
          <a:stretch/>
        </p:blipFill>
        <p:spPr>
          <a:xfrm>
            <a:off x="762000" y="969650"/>
            <a:ext cx="10676477" cy="5278751"/>
          </a:xfrm>
          <a:prstGeom prst="rect">
            <a:avLst/>
          </a:prstGeom>
          <a:noFill/>
          <a:ln>
            <a:noFill/>
          </a:ln>
        </p:spPr>
      </p:pic>
      <p:sp>
        <p:nvSpPr>
          <p:cNvPr id="659" name="Google Shape;659;p6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p69"/>
          <p:cNvPicPr preferRelativeResize="0"/>
          <p:nvPr/>
        </p:nvPicPr>
        <p:blipFill rotWithShape="1">
          <a:blip r:embed="rId3">
            <a:alphaModFix/>
          </a:blip>
          <a:srcRect b="0" l="0" r="0" t="0"/>
          <a:stretch/>
        </p:blipFill>
        <p:spPr>
          <a:xfrm>
            <a:off x="2069663" y="165600"/>
            <a:ext cx="8049514" cy="60371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nvSpPr>
        <p:spPr>
          <a:xfrm>
            <a:off x="4348695" y="235775"/>
            <a:ext cx="40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F8084"/>
                </a:solidFill>
                <a:latin typeface="Times New Roman"/>
                <a:ea typeface="Times New Roman"/>
                <a:cs typeface="Times New Roman"/>
                <a:sym typeface="Times New Roman"/>
              </a:rPr>
              <a:t>DEPENDENCIES </a:t>
            </a:r>
            <a:endParaRPr b="0" i="0" sz="3200" u="none" cap="none" strike="noStrike">
              <a:solidFill>
                <a:srgbClr val="1F8084"/>
              </a:solidFill>
              <a:latin typeface="Calibri"/>
              <a:ea typeface="Calibri"/>
              <a:cs typeface="Calibri"/>
              <a:sym typeface="Calibri"/>
            </a:endParaRPr>
          </a:p>
        </p:txBody>
      </p:sp>
      <p:sp>
        <p:nvSpPr>
          <p:cNvPr id="202" name="Google Shape;202;p18"/>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8"/>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8"/>
          <p:cNvSpPr txBox="1"/>
          <p:nvPr/>
        </p:nvSpPr>
        <p:spPr>
          <a:xfrm>
            <a:off x="1310850" y="1612450"/>
            <a:ext cx="7994400" cy="39378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Spring-Boot Dev Tools </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Lombok </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My SQL-Connector </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Spring Starter Security </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Spring-Boot Data JPA</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10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Spring-Web</a:t>
            </a:r>
            <a:endParaRPr b="0" i="0" sz="2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19"/>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 name="Google Shape;211;p19"/>
          <p:cNvCxnSpPr/>
          <p:nvPr/>
        </p:nvCxnSpPr>
        <p:spPr>
          <a:xfrm>
            <a:off x="1207658" y="4343400"/>
            <a:ext cx="9875400" cy="0"/>
          </a:xfrm>
          <a:prstGeom prst="straightConnector1">
            <a:avLst/>
          </a:prstGeom>
          <a:noFill/>
          <a:ln cap="flat" cmpd="sng" w="9525">
            <a:solidFill>
              <a:srgbClr val="7F7F7F"/>
            </a:solidFill>
            <a:prstDash val="solid"/>
            <a:round/>
            <a:headEnd len="sm" w="sm" type="none"/>
            <a:tailEnd len="sm" w="sm" type="none"/>
          </a:ln>
        </p:spPr>
      </p:cxnSp>
      <p:pic>
        <p:nvPicPr>
          <p:cNvPr id="212" name="Google Shape;212;p19"/>
          <p:cNvPicPr preferRelativeResize="0"/>
          <p:nvPr/>
        </p:nvPicPr>
        <p:blipFill rotWithShape="1">
          <a:blip r:embed="rId3">
            <a:alphaModFix/>
          </a:blip>
          <a:srcRect b="6454" l="1164" r="938" t="8386"/>
          <a:stretch/>
        </p:blipFill>
        <p:spPr>
          <a:xfrm>
            <a:off x="504775" y="1681687"/>
            <a:ext cx="11060025" cy="3488275"/>
          </a:xfrm>
          <a:prstGeom prst="rect">
            <a:avLst/>
          </a:prstGeom>
          <a:noFill/>
          <a:ln>
            <a:noFill/>
          </a:ln>
        </p:spPr>
      </p:pic>
      <p:sp>
        <p:nvSpPr>
          <p:cNvPr id="213" name="Google Shape;213;p19"/>
          <p:cNvSpPr/>
          <p:nvPr/>
        </p:nvSpPr>
        <p:spPr>
          <a:xfrm>
            <a:off x="1500" y="6466875"/>
            <a:ext cx="12189000" cy="391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9"/>
          <p:cNvSpPr/>
          <p:nvPr/>
        </p:nvSpPr>
        <p:spPr>
          <a:xfrm>
            <a:off x="0"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9"/>
          <p:cNvSpPr txBox="1"/>
          <p:nvPr/>
        </p:nvSpPr>
        <p:spPr>
          <a:xfrm>
            <a:off x="1567026" y="441325"/>
            <a:ext cx="11187000" cy="8325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3600"/>
              <a:buFont typeface="Arial"/>
              <a:buNone/>
            </a:pPr>
            <a:r>
              <a:rPr b="1" i="0" lang="en-US" sz="3600" u="none" cap="none" strike="noStrike">
                <a:solidFill>
                  <a:srgbClr val="1F8084"/>
                </a:solidFill>
                <a:latin typeface="Times New Roman"/>
                <a:ea typeface="Times New Roman"/>
                <a:cs typeface="Times New Roman"/>
                <a:sym typeface="Times New Roman"/>
              </a:rPr>
              <a:t>WEB APPLICATION BLOCK DIAGRAM</a:t>
            </a:r>
            <a:endParaRPr b="0" i="0" sz="3600" u="none" cap="none" strike="noStrike">
              <a:solidFill>
                <a:srgbClr val="1F8084"/>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Schema EER" id="221" name="Google Shape;221;p20"/>
          <p:cNvPicPr preferRelativeResize="0"/>
          <p:nvPr/>
        </p:nvPicPr>
        <p:blipFill rotWithShape="1">
          <a:blip r:embed="rId3">
            <a:alphaModFix/>
          </a:blip>
          <a:srcRect b="0" l="0" r="0" t="0"/>
          <a:stretch/>
        </p:blipFill>
        <p:spPr>
          <a:xfrm>
            <a:off x="679450" y="1091975"/>
            <a:ext cx="10105725" cy="4847300"/>
          </a:xfrm>
          <a:prstGeom prst="rect">
            <a:avLst/>
          </a:prstGeom>
          <a:noFill/>
          <a:ln>
            <a:noFill/>
          </a:ln>
        </p:spPr>
      </p:pic>
      <p:sp>
        <p:nvSpPr>
          <p:cNvPr id="222" name="Google Shape;222;p20"/>
          <p:cNvSpPr txBox="1"/>
          <p:nvPr/>
        </p:nvSpPr>
        <p:spPr>
          <a:xfrm>
            <a:off x="4528277" y="336600"/>
            <a:ext cx="398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600" u="none" cap="none" strike="noStrike">
                <a:solidFill>
                  <a:srgbClr val="1F8084"/>
                </a:solidFill>
                <a:latin typeface="Times New Roman"/>
                <a:ea typeface="Times New Roman"/>
                <a:cs typeface="Times New Roman"/>
                <a:sym typeface="Times New Roman"/>
              </a:rPr>
              <a:t>ER DIAGRAM</a:t>
            </a:r>
            <a:endParaRPr b="0" i="0" sz="3600" u="none" cap="none" strike="noStrike">
              <a:solidFill>
                <a:srgbClr val="1F8084"/>
              </a:solidFill>
              <a:latin typeface="Times New Roman"/>
              <a:ea typeface="Times New Roman"/>
              <a:cs typeface="Times New Roman"/>
              <a:sym typeface="Times New Roman"/>
            </a:endParaRPr>
          </a:p>
        </p:txBody>
      </p:sp>
      <p:sp>
        <p:nvSpPr>
          <p:cNvPr id="223" name="Google Shape;223;p20"/>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2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2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232" name="Google Shape;232;p21"/>
          <p:cNvSpPr/>
          <p:nvPr/>
        </p:nvSpPr>
        <p:spPr>
          <a:xfrm>
            <a:off x="0" y="0"/>
            <a:ext cx="12192001"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1"/>
          <p:cNvSpPr txBox="1"/>
          <p:nvPr/>
        </p:nvSpPr>
        <p:spPr>
          <a:xfrm>
            <a:off x="3349475" y="177074"/>
            <a:ext cx="6575100" cy="961500"/>
          </a:xfrm>
          <a:prstGeom prst="rect">
            <a:avLst/>
          </a:prstGeom>
          <a:noFill/>
          <a:ln>
            <a:noFill/>
          </a:ln>
        </p:spPr>
        <p:txBody>
          <a:bodyPr anchorCtr="0" anchor="b" bIns="45700" lIns="91425" spcFirstLastPara="1" rIns="91425" wrap="square" tIns="45700">
            <a:normAutofit fontScale="85000"/>
          </a:bodyPr>
          <a:lstStyle/>
          <a:p>
            <a:pPr indent="0" lvl="0" marL="0" marR="0" rtl="0" algn="l">
              <a:lnSpc>
                <a:spcPct val="85000"/>
              </a:lnSpc>
              <a:spcBef>
                <a:spcPts val="0"/>
              </a:spcBef>
              <a:spcAft>
                <a:spcPts val="0"/>
              </a:spcAft>
              <a:buClr>
                <a:srgbClr val="000000"/>
              </a:buClr>
              <a:buSzPct val="100000"/>
              <a:buFont typeface="Arial"/>
              <a:buNone/>
            </a:pPr>
            <a:r>
              <a:rPr b="1" i="0" lang="en-US" sz="4800" u="none" cap="none" strike="noStrike">
                <a:solidFill>
                  <a:srgbClr val="1F8084"/>
                </a:solidFill>
                <a:latin typeface="Times New Roman"/>
                <a:ea typeface="Times New Roman"/>
                <a:cs typeface="Times New Roman"/>
                <a:sym typeface="Times New Roman"/>
              </a:rPr>
              <a:t>MODULES IN BACKEND </a:t>
            </a:r>
            <a:endParaRPr b="0" i="0" sz="4800" u="none" cap="none" strike="noStrike">
              <a:solidFill>
                <a:srgbClr val="1F8084"/>
              </a:solidFill>
              <a:latin typeface="Times New Roman"/>
              <a:ea typeface="Times New Roman"/>
              <a:cs typeface="Times New Roman"/>
              <a:sym typeface="Times New Roman"/>
            </a:endParaRPr>
          </a:p>
        </p:txBody>
      </p:sp>
      <p:sp>
        <p:nvSpPr>
          <p:cNvPr id="234" name="Google Shape;234;p21"/>
          <p:cNvSpPr txBox="1"/>
          <p:nvPr/>
        </p:nvSpPr>
        <p:spPr>
          <a:xfrm>
            <a:off x="7419349" y="1737838"/>
            <a:ext cx="4951500" cy="3670200"/>
          </a:xfrm>
          <a:prstGeom prst="rect">
            <a:avLst/>
          </a:prstGeom>
          <a:noFill/>
          <a:ln>
            <a:noFill/>
          </a:ln>
        </p:spPr>
        <p:txBody>
          <a:bodyPr anchorCtr="0" anchor="t" bIns="45700" lIns="0" spcFirstLastPara="1" rIns="0" wrap="square" tIns="45700">
            <a:noAutofit/>
          </a:bodyPr>
          <a:lstStyle/>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Entity</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Controller</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DAO</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Service</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Service Implementation (ServiceImpl)</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Security</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Util</a:t>
            </a:r>
            <a:endParaRPr b="0" i="0" sz="2600" u="none" cap="none" strike="noStrike">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Clr>
                <a:schemeClr val="dk1"/>
              </a:buClr>
              <a:buSzPts val="2600"/>
              <a:buFont typeface="Times New Roman"/>
              <a:buChar char="●"/>
            </a:pPr>
            <a:r>
              <a:rPr b="0" i="0" lang="en-US" sz="2600" u="none" cap="none" strike="noStrike">
                <a:solidFill>
                  <a:schemeClr val="dk1"/>
                </a:solidFill>
                <a:latin typeface="Times New Roman"/>
                <a:ea typeface="Times New Roman"/>
                <a:cs typeface="Times New Roman"/>
                <a:sym typeface="Times New Roman"/>
              </a:rPr>
              <a:t>Test Modules</a:t>
            </a:r>
            <a:endParaRPr b="0" i="0" sz="26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35" name="Google Shape;235;p21"/>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a:off x="0" y="6341936"/>
            <a:ext cx="12192000" cy="66000"/>
          </a:xfrm>
          <a:prstGeom prst="rect">
            <a:avLst/>
          </a:prstGeom>
          <a:solidFill>
            <a:srgbClr val="7C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1"/>
          <p:cNvSpPr/>
          <p:nvPr/>
        </p:nvSpPr>
        <p:spPr>
          <a:xfrm>
            <a:off x="1" y="6400800"/>
            <a:ext cx="12192000" cy="457200"/>
          </a:xfrm>
          <a:prstGeom prst="rect">
            <a:avLst/>
          </a:prstGeom>
          <a:solidFill>
            <a:srgbClr val="1F80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21"/>
          <p:cNvPicPr preferRelativeResize="0"/>
          <p:nvPr/>
        </p:nvPicPr>
        <p:blipFill rotWithShape="1">
          <a:blip r:embed="rId3">
            <a:alphaModFix/>
          </a:blip>
          <a:srcRect b="0" l="0" r="0" t="0"/>
          <a:stretch/>
        </p:blipFill>
        <p:spPr>
          <a:xfrm>
            <a:off x="399775" y="1414750"/>
            <a:ext cx="6513400" cy="400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